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0"/>
  </p:notesMasterIdLst>
  <p:sldIdLst>
    <p:sldId id="256" r:id="rId2"/>
    <p:sldId id="284" r:id="rId3"/>
    <p:sldId id="283" r:id="rId4"/>
    <p:sldId id="258" r:id="rId5"/>
    <p:sldId id="259" r:id="rId6"/>
    <p:sldId id="260" r:id="rId7"/>
    <p:sldId id="263" r:id="rId8"/>
    <p:sldId id="261" r:id="rId9"/>
    <p:sldId id="262" r:id="rId10"/>
    <p:sldId id="266" r:id="rId11"/>
    <p:sldId id="267" r:id="rId12"/>
    <p:sldId id="265" r:id="rId13"/>
    <p:sldId id="264" r:id="rId14"/>
    <p:sldId id="268" r:id="rId15"/>
    <p:sldId id="269" r:id="rId16"/>
    <p:sldId id="270" r:id="rId17"/>
    <p:sldId id="272" r:id="rId18"/>
    <p:sldId id="271" r:id="rId19"/>
    <p:sldId id="273" r:id="rId20"/>
    <p:sldId id="275" r:id="rId21"/>
    <p:sldId id="276" r:id="rId22"/>
    <p:sldId id="278" r:id="rId23"/>
    <p:sldId id="279" r:id="rId24"/>
    <p:sldId id="280" r:id="rId25"/>
    <p:sldId id="274" r:id="rId26"/>
    <p:sldId id="282" r:id="rId27"/>
    <p:sldId id="281" r:id="rId28"/>
    <p:sldId id="277"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7"/>
    <p:restoredTop sz="94695"/>
  </p:normalViewPr>
  <p:slideViewPr>
    <p:cSldViewPr snapToGrid="0">
      <p:cViewPr varScale="1">
        <p:scale>
          <a:sx n="108" d="100"/>
          <a:sy n="108" d="100"/>
        </p:scale>
        <p:origin x="880" y="192"/>
      </p:cViewPr>
      <p:guideLst/>
    </p:cSldViewPr>
  </p:slideViewPr>
  <p:notesTextViewPr>
    <p:cViewPr>
      <p:scale>
        <a:sx n="1" d="1"/>
        <a:sy n="1" d="1"/>
      </p:scale>
      <p:origin x="0" y="0"/>
    </p:cViewPr>
  </p:notesTextViewPr>
  <p:sorterViewPr>
    <p:cViewPr>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C0C34DD-3761-41FE-8AC3-5EB10CBC4BED}" type="datetimeFigureOut">
              <a:rPr lang="en-AU" smtClean="0"/>
              <a:t>13/11/2025</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0FB878E-2D49-4331-924B-BC27DC6F1F87}" type="slidenum">
              <a:rPr lang="en-AU" smtClean="0"/>
              <a:t>‹#›</a:t>
            </a:fld>
            <a:endParaRPr lang="en-AU"/>
          </a:p>
        </p:txBody>
      </p:sp>
    </p:spTree>
    <p:extLst>
      <p:ext uri="{BB962C8B-B14F-4D97-AF65-F5344CB8AC3E}">
        <p14:creationId xmlns:p14="http://schemas.microsoft.com/office/powerpoint/2010/main" val="3745597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A0FB878E-2D49-4331-924B-BC27DC6F1F87}" type="slidenum">
              <a:rPr lang="en-AU" smtClean="0"/>
              <a:t>22</a:t>
            </a:fld>
            <a:endParaRPr lang="en-AU"/>
          </a:p>
        </p:txBody>
      </p:sp>
    </p:spTree>
    <p:extLst>
      <p:ext uri="{BB962C8B-B14F-4D97-AF65-F5344CB8AC3E}">
        <p14:creationId xmlns:p14="http://schemas.microsoft.com/office/powerpoint/2010/main" val="887400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CA452-B62B-A9A0-5994-BAC44CFF256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U"/>
          </a:p>
        </p:txBody>
      </p:sp>
      <p:sp>
        <p:nvSpPr>
          <p:cNvPr id="3" name="Subtitle 2">
            <a:extLst>
              <a:ext uri="{FF2B5EF4-FFF2-40B4-BE49-F238E27FC236}">
                <a16:creationId xmlns:a16="http://schemas.microsoft.com/office/drawing/2014/main" id="{E192EF09-3831-33A7-5BE6-5343855C082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4" name="Date Placeholder 3">
            <a:extLst>
              <a:ext uri="{FF2B5EF4-FFF2-40B4-BE49-F238E27FC236}">
                <a16:creationId xmlns:a16="http://schemas.microsoft.com/office/drawing/2014/main" id="{D3E9C3A2-5DDB-874E-A72C-C9986A9D993F}"/>
              </a:ext>
            </a:extLst>
          </p:cNvPr>
          <p:cNvSpPr>
            <a:spLocks noGrp="1"/>
          </p:cNvSpPr>
          <p:nvPr>
            <p:ph type="dt" sz="half" idx="10"/>
          </p:nvPr>
        </p:nvSpPr>
        <p:spPr/>
        <p:txBody>
          <a:bodyPr/>
          <a:lstStyle/>
          <a:p>
            <a:fld id="{C4751456-02A2-47AA-BA0B-30D76B4D107C}" type="datetimeFigureOut">
              <a:rPr lang="en-AU" smtClean="0"/>
              <a:t>13/11/2025</a:t>
            </a:fld>
            <a:endParaRPr lang="en-AU"/>
          </a:p>
        </p:txBody>
      </p:sp>
      <p:sp>
        <p:nvSpPr>
          <p:cNvPr id="5" name="Footer Placeholder 4">
            <a:extLst>
              <a:ext uri="{FF2B5EF4-FFF2-40B4-BE49-F238E27FC236}">
                <a16:creationId xmlns:a16="http://schemas.microsoft.com/office/drawing/2014/main" id="{DEBDC5B6-3746-D27C-FB24-E8A972DA0213}"/>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CF46F16D-FEB6-EAA5-005F-8C9E32BE2B73}"/>
              </a:ext>
            </a:extLst>
          </p:cNvPr>
          <p:cNvSpPr>
            <a:spLocks noGrp="1"/>
          </p:cNvSpPr>
          <p:nvPr>
            <p:ph type="sldNum" sz="quarter" idx="12"/>
          </p:nvPr>
        </p:nvSpPr>
        <p:spPr/>
        <p:txBody>
          <a:bodyPr/>
          <a:lstStyle/>
          <a:p>
            <a:fld id="{90544448-B6C8-4B8F-9A9D-740F3D0D3BEC}" type="slidenum">
              <a:rPr lang="en-AU" smtClean="0"/>
              <a:t>‹#›</a:t>
            </a:fld>
            <a:endParaRPr lang="en-AU"/>
          </a:p>
        </p:txBody>
      </p:sp>
    </p:spTree>
    <p:extLst>
      <p:ext uri="{BB962C8B-B14F-4D97-AF65-F5344CB8AC3E}">
        <p14:creationId xmlns:p14="http://schemas.microsoft.com/office/powerpoint/2010/main" val="40306864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E05BFA-5CF1-4749-F272-21ED95136FB7}"/>
              </a:ext>
            </a:extLst>
          </p:cNvPr>
          <p:cNvSpPr>
            <a:spLocks noGrp="1"/>
          </p:cNvSpPr>
          <p:nvPr>
            <p:ph type="title"/>
          </p:nvPr>
        </p:nvSpPr>
        <p:spPr/>
        <p:txBody>
          <a:bodyPr/>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9ADA4727-6167-A2C8-1862-2981F8A3B8A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60D000C3-2EE4-76AF-8134-DA6FCA81A88B}"/>
              </a:ext>
            </a:extLst>
          </p:cNvPr>
          <p:cNvSpPr>
            <a:spLocks noGrp="1"/>
          </p:cNvSpPr>
          <p:nvPr>
            <p:ph type="dt" sz="half" idx="10"/>
          </p:nvPr>
        </p:nvSpPr>
        <p:spPr/>
        <p:txBody>
          <a:bodyPr/>
          <a:lstStyle/>
          <a:p>
            <a:fld id="{C4751456-02A2-47AA-BA0B-30D76B4D107C}" type="datetimeFigureOut">
              <a:rPr lang="en-AU" smtClean="0"/>
              <a:t>13/11/2025</a:t>
            </a:fld>
            <a:endParaRPr lang="en-AU"/>
          </a:p>
        </p:txBody>
      </p:sp>
      <p:sp>
        <p:nvSpPr>
          <p:cNvPr id="5" name="Footer Placeholder 4">
            <a:extLst>
              <a:ext uri="{FF2B5EF4-FFF2-40B4-BE49-F238E27FC236}">
                <a16:creationId xmlns:a16="http://schemas.microsoft.com/office/drawing/2014/main" id="{2B5F1CA3-5477-651A-6B21-F2A3B70221E7}"/>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9927CFF2-F46F-CCD8-F630-E3858B6B245D}"/>
              </a:ext>
            </a:extLst>
          </p:cNvPr>
          <p:cNvSpPr>
            <a:spLocks noGrp="1"/>
          </p:cNvSpPr>
          <p:nvPr>
            <p:ph type="sldNum" sz="quarter" idx="12"/>
          </p:nvPr>
        </p:nvSpPr>
        <p:spPr/>
        <p:txBody>
          <a:bodyPr/>
          <a:lstStyle/>
          <a:p>
            <a:fld id="{90544448-B6C8-4B8F-9A9D-740F3D0D3BEC}" type="slidenum">
              <a:rPr lang="en-AU" smtClean="0"/>
              <a:t>‹#›</a:t>
            </a:fld>
            <a:endParaRPr lang="en-AU"/>
          </a:p>
        </p:txBody>
      </p:sp>
    </p:spTree>
    <p:extLst>
      <p:ext uri="{BB962C8B-B14F-4D97-AF65-F5344CB8AC3E}">
        <p14:creationId xmlns:p14="http://schemas.microsoft.com/office/powerpoint/2010/main" val="31837530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824D5BC-B90A-ECF7-FC8D-D1EC786CF79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369D7EBA-6270-9B34-67C4-9771151939D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9140E1C9-4341-31D1-08E1-32F1E6CB6C56}"/>
              </a:ext>
            </a:extLst>
          </p:cNvPr>
          <p:cNvSpPr>
            <a:spLocks noGrp="1"/>
          </p:cNvSpPr>
          <p:nvPr>
            <p:ph type="dt" sz="half" idx="10"/>
          </p:nvPr>
        </p:nvSpPr>
        <p:spPr/>
        <p:txBody>
          <a:bodyPr/>
          <a:lstStyle/>
          <a:p>
            <a:fld id="{C4751456-02A2-47AA-BA0B-30D76B4D107C}" type="datetimeFigureOut">
              <a:rPr lang="en-AU" smtClean="0"/>
              <a:t>13/11/2025</a:t>
            </a:fld>
            <a:endParaRPr lang="en-AU"/>
          </a:p>
        </p:txBody>
      </p:sp>
      <p:sp>
        <p:nvSpPr>
          <p:cNvPr id="5" name="Footer Placeholder 4">
            <a:extLst>
              <a:ext uri="{FF2B5EF4-FFF2-40B4-BE49-F238E27FC236}">
                <a16:creationId xmlns:a16="http://schemas.microsoft.com/office/drawing/2014/main" id="{2AA9B3A1-3F18-F4C4-CA1F-2A31D8B3718D}"/>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9F2AECBF-989F-F2C4-E287-E7590C834143}"/>
              </a:ext>
            </a:extLst>
          </p:cNvPr>
          <p:cNvSpPr>
            <a:spLocks noGrp="1"/>
          </p:cNvSpPr>
          <p:nvPr>
            <p:ph type="sldNum" sz="quarter" idx="12"/>
          </p:nvPr>
        </p:nvSpPr>
        <p:spPr/>
        <p:txBody>
          <a:bodyPr/>
          <a:lstStyle/>
          <a:p>
            <a:fld id="{90544448-B6C8-4B8F-9A9D-740F3D0D3BEC}" type="slidenum">
              <a:rPr lang="en-AU" smtClean="0"/>
              <a:t>‹#›</a:t>
            </a:fld>
            <a:endParaRPr lang="en-AU"/>
          </a:p>
        </p:txBody>
      </p:sp>
    </p:spTree>
    <p:extLst>
      <p:ext uri="{BB962C8B-B14F-4D97-AF65-F5344CB8AC3E}">
        <p14:creationId xmlns:p14="http://schemas.microsoft.com/office/powerpoint/2010/main" val="26215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27F29-AA9F-BC9E-BE0F-0733BB27883C}"/>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37BE2B5D-FD02-4629-C6E0-1645AE40AC7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C18DDE8C-8A82-7F6D-7411-9A44458E75CA}"/>
              </a:ext>
            </a:extLst>
          </p:cNvPr>
          <p:cNvSpPr>
            <a:spLocks noGrp="1"/>
          </p:cNvSpPr>
          <p:nvPr>
            <p:ph type="dt" sz="half" idx="10"/>
          </p:nvPr>
        </p:nvSpPr>
        <p:spPr/>
        <p:txBody>
          <a:bodyPr/>
          <a:lstStyle/>
          <a:p>
            <a:endParaRPr lang="en-AU" dirty="0"/>
          </a:p>
        </p:txBody>
      </p:sp>
      <p:sp>
        <p:nvSpPr>
          <p:cNvPr id="5" name="Footer Placeholder 4">
            <a:extLst>
              <a:ext uri="{FF2B5EF4-FFF2-40B4-BE49-F238E27FC236}">
                <a16:creationId xmlns:a16="http://schemas.microsoft.com/office/drawing/2014/main" id="{0D5D811B-369D-3854-0A72-BA7B82C3467D}"/>
              </a:ext>
            </a:extLst>
          </p:cNvPr>
          <p:cNvSpPr>
            <a:spLocks noGrp="1"/>
          </p:cNvSpPr>
          <p:nvPr>
            <p:ph type="ftr" sz="quarter" idx="11"/>
          </p:nvPr>
        </p:nvSpPr>
        <p:spPr/>
        <p:txBody>
          <a:bodyPr/>
          <a:lstStyle/>
          <a:p>
            <a:endParaRPr lang="en-AU" dirty="0"/>
          </a:p>
        </p:txBody>
      </p:sp>
      <p:sp>
        <p:nvSpPr>
          <p:cNvPr id="6" name="Slide Number Placeholder 5">
            <a:extLst>
              <a:ext uri="{FF2B5EF4-FFF2-40B4-BE49-F238E27FC236}">
                <a16:creationId xmlns:a16="http://schemas.microsoft.com/office/drawing/2014/main" id="{88D192FD-7C1B-8773-E63E-CF293F6E2F8F}"/>
              </a:ext>
            </a:extLst>
          </p:cNvPr>
          <p:cNvSpPr>
            <a:spLocks noGrp="1"/>
          </p:cNvSpPr>
          <p:nvPr>
            <p:ph type="sldNum" sz="quarter" idx="12"/>
          </p:nvPr>
        </p:nvSpPr>
        <p:spPr>
          <a:xfrm>
            <a:off x="11251096" y="181045"/>
            <a:ext cx="940904" cy="365125"/>
          </a:xfrm>
        </p:spPr>
        <p:txBody>
          <a:bodyPr/>
          <a:lstStyle/>
          <a:p>
            <a:fld id="{90544448-B6C8-4B8F-9A9D-740F3D0D3BEC}" type="slidenum">
              <a:rPr lang="en-AU" smtClean="0"/>
              <a:t>‹#›</a:t>
            </a:fld>
            <a:endParaRPr lang="en-AU" dirty="0"/>
          </a:p>
        </p:txBody>
      </p:sp>
      <p:pic>
        <p:nvPicPr>
          <p:cNvPr id="8" name="Picture 7" descr="A blue and white logo&#10;&#10;AI-generated content may be incorrect.">
            <a:extLst>
              <a:ext uri="{FF2B5EF4-FFF2-40B4-BE49-F238E27FC236}">
                <a16:creationId xmlns:a16="http://schemas.microsoft.com/office/drawing/2014/main" id="{62420888-ED39-0D53-2C04-B9C8F7D922E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66514" y="6306655"/>
            <a:ext cx="1825486" cy="541257"/>
          </a:xfrm>
          <a:prstGeom prst="rect">
            <a:avLst/>
          </a:prstGeom>
        </p:spPr>
      </p:pic>
    </p:spTree>
    <p:extLst>
      <p:ext uri="{BB962C8B-B14F-4D97-AF65-F5344CB8AC3E}">
        <p14:creationId xmlns:p14="http://schemas.microsoft.com/office/powerpoint/2010/main" val="24501768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F86AA4-1081-EADB-73C1-2C352F757D0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U"/>
          </a:p>
        </p:txBody>
      </p:sp>
      <p:sp>
        <p:nvSpPr>
          <p:cNvPr id="3" name="Text Placeholder 2">
            <a:extLst>
              <a:ext uri="{FF2B5EF4-FFF2-40B4-BE49-F238E27FC236}">
                <a16:creationId xmlns:a16="http://schemas.microsoft.com/office/drawing/2014/main" id="{72E00809-D2EC-204B-F614-8169F3016226}"/>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523910C-54F2-90FF-25AD-F9E2F279BF6D}"/>
              </a:ext>
            </a:extLst>
          </p:cNvPr>
          <p:cNvSpPr>
            <a:spLocks noGrp="1"/>
          </p:cNvSpPr>
          <p:nvPr>
            <p:ph type="dt" sz="half" idx="10"/>
          </p:nvPr>
        </p:nvSpPr>
        <p:spPr/>
        <p:txBody>
          <a:bodyPr/>
          <a:lstStyle/>
          <a:p>
            <a:fld id="{C4751456-02A2-47AA-BA0B-30D76B4D107C}" type="datetimeFigureOut">
              <a:rPr lang="en-AU" smtClean="0"/>
              <a:t>13/11/2025</a:t>
            </a:fld>
            <a:endParaRPr lang="en-AU"/>
          </a:p>
        </p:txBody>
      </p:sp>
      <p:sp>
        <p:nvSpPr>
          <p:cNvPr id="5" name="Footer Placeholder 4">
            <a:extLst>
              <a:ext uri="{FF2B5EF4-FFF2-40B4-BE49-F238E27FC236}">
                <a16:creationId xmlns:a16="http://schemas.microsoft.com/office/drawing/2014/main" id="{CEFC39BC-586C-19B2-6E4E-4B315C7BEEEE}"/>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9FC1C3D1-FB2D-7A96-30F3-7117DF744CF4}"/>
              </a:ext>
            </a:extLst>
          </p:cNvPr>
          <p:cNvSpPr>
            <a:spLocks noGrp="1"/>
          </p:cNvSpPr>
          <p:nvPr>
            <p:ph type="sldNum" sz="quarter" idx="12"/>
          </p:nvPr>
        </p:nvSpPr>
        <p:spPr/>
        <p:txBody>
          <a:bodyPr/>
          <a:lstStyle/>
          <a:p>
            <a:fld id="{90544448-B6C8-4B8F-9A9D-740F3D0D3BEC}" type="slidenum">
              <a:rPr lang="en-AU" smtClean="0"/>
              <a:t>‹#›</a:t>
            </a:fld>
            <a:endParaRPr lang="en-AU"/>
          </a:p>
        </p:txBody>
      </p:sp>
    </p:spTree>
    <p:extLst>
      <p:ext uri="{BB962C8B-B14F-4D97-AF65-F5344CB8AC3E}">
        <p14:creationId xmlns:p14="http://schemas.microsoft.com/office/powerpoint/2010/main" val="22854173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ADF03B-8916-7DCB-EF5E-D8D1450E2C0F}"/>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DB92A11C-992F-A53C-0D07-DB88F8823F5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a:extLst>
              <a:ext uri="{FF2B5EF4-FFF2-40B4-BE49-F238E27FC236}">
                <a16:creationId xmlns:a16="http://schemas.microsoft.com/office/drawing/2014/main" id="{0057CC76-B422-8251-F705-24E743D49C4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a:extLst>
              <a:ext uri="{FF2B5EF4-FFF2-40B4-BE49-F238E27FC236}">
                <a16:creationId xmlns:a16="http://schemas.microsoft.com/office/drawing/2014/main" id="{37D6EC8A-736F-82B0-20C8-65226828B944}"/>
              </a:ext>
            </a:extLst>
          </p:cNvPr>
          <p:cNvSpPr>
            <a:spLocks noGrp="1"/>
          </p:cNvSpPr>
          <p:nvPr>
            <p:ph type="dt" sz="half" idx="10"/>
          </p:nvPr>
        </p:nvSpPr>
        <p:spPr/>
        <p:txBody>
          <a:bodyPr/>
          <a:lstStyle/>
          <a:p>
            <a:fld id="{C4751456-02A2-47AA-BA0B-30D76B4D107C}" type="datetimeFigureOut">
              <a:rPr lang="en-AU" smtClean="0"/>
              <a:t>13/11/2025</a:t>
            </a:fld>
            <a:endParaRPr lang="en-AU"/>
          </a:p>
        </p:txBody>
      </p:sp>
      <p:sp>
        <p:nvSpPr>
          <p:cNvPr id="6" name="Footer Placeholder 5">
            <a:extLst>
              <a:ext uri="{FF2B5EF4-FFF2-40B4-BE49-F238E27FC236}">
                <a16:creationId xmlns:a16="http://schemas.microsoft.com/office/drawing/2014/main" id="{3C295E25-9159-DA1C-C2CA-AEFB97820022}"/>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0874C49E-9BB5-BEBC-6DFF-CAC3DDA4AA3B}"/>
              </a:ext>
            </a:extLst>
          </p:cNvPr>
          <p:cNvSpPr>
            <a:spLocks noGrp="1"/>
          </p:cNvSpPr>
          <p:nvPr>
            <p:ph type="sldNum" sz="quarter" idx="12"/>
          </p:nvPr>
        </p:nvSpPr>
        <p:spPr/>
        <p:txBody>
          <a:bodyPr/>
          <a:lstStyle/>
          <a:p>
            <a:fld id="{90544448-B6C8-4B8F-9A9D-740F3D0D3BEC}" type="slidenum">
              <a:rPr lang="en-AU" smtClean="0"/>
              <a:t>‹#›</a:t>
            </a:fld>
            <a:endParaRPr lang="en-AU"/>
          </a:p>
        </p:txBody>
      </p:sp>
    </p:spTree>
    <p:extLst>
      <p:ext uri="{BB962C8B-B14F-4D97-AF65-F5344CB8AC3E}">
        <p14:creationId xmlns:p14="http://schemas.microsoft.com/office/powerpoint/2010/main" val="25111297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E3DB55-04D9-AD0F-5435-7B2562577C87}"/>
              </a:ext>
            </a:extLst>
          </p:cNvPr>
          <p:cNvSpPr>
            <a:spLocks noGrp="1"/>
          </p:cNvSpPr>
          <p:nvPr>
            <p:ph type="title"/>
          </p:nvPr>
        </p:nvSpPr>
        <p:spPr>
          <a:xfrm>
            <a:off x="839788" y="365125"/>
            <a:ext cx="10515600" cy="1325563"/>
          </a:xfrm>
        </p:spPr>
        <p:txBody>
          <a:bodyPr/>
          <a:lstStyle/>
          <a:p>
            <a:r>
              <a:rPr lang="en-US"/>
              <a:t>Click to edit Master title style</a:t>
            </a:r>
            <a:endParaRPr lang="en-AU"/>
          </a:p>
        </p:txBody>
      </p:sp>
      <p:sp>
        <p:nvSpPr>
          <p:cNvPr id="3" name="Text Placeholder 2">
            <a:extLst>
              <a:ext uri="{FF2B5EF4-FFF2-40B4-BE49-F238E27FC236}">
                <a16:creationId xmlns:a16="http://schemas.microsoft.com/office/drawing/2014/main" id="{F4E7D56F-90D9-FA23-3187-B1EE6ACA0DA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75D1FAC-C886-2AA9-C847-8C0995BB16D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a:extLst>
              <a:ext uri="{FF2B5EF4-FFF2-40B4-BE49-F238E27FC236}">
                <a16:creationId xmlns:a16="http://schemas.microsoft.com/office/drawing/2014/main" id="{54EE62D9-5B37-B88C-617E-0FB28C50B66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A9267E9-CC28-7455-93FB-F7BC3A424F8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a:extLst>
              <a:ext uri="{FF2B5EF4-FFF2-40B4-BE49-F238E27FC236}">
                <a16:creationId xmlns:a16="http://schemas.microsoft.com/office/drawing/2014/main" id="{4BD789EE-B329-B208-32F1-4A3D3A468E31}"/>
              </a:ext>
            </a:extLst>
          </p:cNvPr>
          <p:cNvSpPr>
            <a:spLocks noGrp="1"/>
          </p:cNvSpPr>
          <p:nvPr>
            <p:ph type="dt" sz="half" idx="10"/>
          </p:nvPr>
        </p:nvSpPr>
        <p:spPr/>
        <p:txBody>
          <a:bodyPr/>
          <a:lstStyle/>
          <a:p>
            <a:fld id="{C4751456-02A2-47AA-BA0B-30D76B4D107C}" type="datetimeFigureOut">
              <a:rPr lang="en-AU" smtClean="0"/>
              <a:t>13/11/2025</a:t>
            </a:fld>
            <a:endParaRPr lang="en-AU"/>
          </a:p>
        </p:txBody>
      </p:sp>
      <p:sp>
        <p:nvSpPr>
          <p:cNvPr id="8" name="Footer Placeholder 7">
            <a:extLst>
              <a:ext uri="{FF2B5EF4-FFF2-40B4-BE49-F238E27FC236}">
                <a16:creationId xmlns:a16="http://schemas.microsoft.com/office/drawing/2014/main" id="{F11D441A-A3C1-A8FE-65C4-98754104395F}"/>
              </a:ext>
            </a:extLst>
          </p:cNvPr>
          <p:cNvSpPr>
            <a:spLocks noGrp="1"/>
          </p:cNvSpPr>
          <p:nvPr>
            <p:ph type="ftr" sz="quarter" idx="11"/>
          </p:nvPr>
        </p:nvSpPr>
        <p:spPr/>
        <p:txBody>
          <a:bodyPr/>
          <a:lstStyle/>
          <a:p>
            <a:endParaRPr lang="en-AU"/>
          </a:p>
        </p:txBody>
      </p:sp>
      <p:sp>
        <p:nvSpPr>
          <p:cNvPr id="9" name="Slide Number Placeholder 8">
            <a:extLst>
              <a:ext uri="{FF2B5EF4-FFF2-40B4-BE49-F238E27FC236}">
                <a16:creationId xmlns:a16="http://schemas.microsoft.com/office/drawing/2014/main" id="{43A8911C-29B9-50B2-9F0C-41A50B26307B}"/>
              </a:ext>
            </a:extLst>
          </p:cNvPr>
          <p:cNvSpPr>
            <a:spLocks noGrp="1"/>
          </p:cNvSpPr>
          <p:nvPr>
            <p:ph type="sldNum" sz="quarter" idx="12"/>
          </p:nvPr>
        </p:nvSpPr>
        <p:spPr/>
        <p:txBody>
          <a:bodyPr/>
          <a:lstStyle/>
          <a:p>
            <a:fld id="{90544448-B6C8-4B8F-9A9D-740F3D0D3BEC}" type="slidenum">
              <a:rPr lang="en-AU" smtClean="0"/>
              <a:t>‹#›</a:t>
            </a:fld>
            <a:endParaRPr lang="en-AU"/>
          </a:p>
        </p:txBody>
      </p:sp>
    </p:spTree>
    <p:extLst>
      <p:ext uri="{BB962C8B-B14F-4D97-AF65-F5344CB8AC3E}">
        <p14:creationId xmlns:p14="http://schemas.microsoft.com/office/powerpoint/2010/main" val="14835221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6E85B-F4EB-012E-DD8B-B218E281E87E}"/>
              </a:ext>
            </a:extLst>
          </p:cNvPr>
          <p:cNvSpPr>
            <a:spLocks noGrp="1"/>
          </p:cNvSpPr>
          <p:nvPr>
            <p:ph type="title"/>
          </p:nvPr>
        </p:nvSpPr>
        <p:spPr/>
        <p:txBody>
          <a:bodyPr/>
          <a:lstStyle/>
          <a:p>
            <a:r>
              <a:rPr lang="en-US"/>
              <a:t>Click to edit Master title style</a:t>
            </a:r>
            <a:endParaRPr lang="en-AU"/>
          </a:p>
        </p:txBody>
      </p:sp>
      <p:sp>
        <p:nvSpPr>
          <p:cNvPr id="3" name="Date Placeholder 2">
            <a:extLst>
              <a:ext uri="{FF2B5EF4-FFF2-40B4-BE49-F238E27FC236}">
                <a16:creationId xmlns:a16="http://schemas.microsoft.com/office/drawing/2014/main" id="{8845135E-AC0C-095C-A3CD-A1D31C7A8424}"/>
              </a:ext>
            </a:extLst>
          </p:cNvPr>
          <p:cNvSpPr>
            <a:spLocks noGrp="1"/>
          </p:cNvSpPr>
          <p:nvPr>
            <p:ph type="dt" sz="half" idx="10"/>
          </p:nvPr>
        </p:nvSpPr>
        <p:spPr/>
        <p:txBody>
          <a:bodyPr/>
          <a:lstStyle/>
          <a:p>
            <a:fld id="{C4751456-02A2-47AA-BA0B-30D76B4D107C}" type="datetimeFigureOut">
              <a:rPr lang="en-AU" smtClean="0"/>
              <a:t>13/11/2025</a:t>
            </a:fld>
            <a:endParaRPr lang="en-AU"/>
          </a:p>
        </p:txBody>
      </p:sp>
      <p:sp>
        <p:nvSpPr>
          <p:cNvPr id="4" name="Footer Placeholder 3">
            <a:extLst>
              <a:ext uri="{FF2B5EF4-FFF2-40B4-BE49-F238E27FC236}">
                <a16:creationId xmlns:a16="http://schemas.microsoft.com/office/drawing/2014/main" id="{6943F5DB-AC02-7F79-C86F-7CE702639F8A}"/>
              </a:ext>
            </a:extLst>
          </p:cNvPr>
          <p:cNvSpPr>
            <a:spLocks noGrp="1"/>
          </p:cNvSpPr>
          <p:nvPr>
            <p:ph type="ftr" sz="quarter" idx="11"/>
          </p:nvPr>
        </p:nvSpPr>
        <p:spPr/>
        <p:txBody>
          <a:bodyPr/>
          <a:lstStyle/>
          <a:p>
            <a:endParaRPr lang="en-AU"/>
          </a:p>
        </p:txBody>
      </p:sp>
      <p:sp>
        <p:nvSpPr>
          <p:cNvPr id="5" name="Slide Number Placeholder 4">
            <a:extLst>
              <a:ext uri="{FF2B5EF4-FFF2-40B4-BE49-F238E27FC236}">
                <a16:creationId xmlns:a16="http://schemas.microsoft.com/office/drawing/2014/main" id="{CF121EB9-0823-E9BF-1386-13BE8B3957E6}"/>
              </a:ext>
            </a:extLst>
          </p:cNvPr>
          <p:cNvSpPr>
            <a:spLocks noGrp="1"/>
          </p:cNvSpPr>
          <p:nvPr>
            <p:ph type="sldNum" sz="quarter" idx="12"/>
          </p:nvPr>
        </p:nvSpPr>
        <p:spPr/>
        <p:txBody>
          <a:bodyPr/>
          <a:lstStyle/>
          <a:p>
            <a:fld id="{90544448-B6C8-4B8F-9A9D-740F3D0D3BEC}" type="slidenum">
              <a:rPr lang="en-AU" smtClean="0"/>
              <a:t>‹#›</a:t>
            </a:fld>
            <a:endParaRPr lang="en-AU"/>
          </a:p>
        </p:txBody>
      </p:sp>
    </p:spTree>
    <p:extLst>
      <p:ext uri="{BB962C8B-B14F-4D97-AF65-F5344CB8AC3E}">
        <p14:creationId xmlns:p14="http://schemas.microsoft.com/office/powerpoint/2010/main" val="11795725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A5E730D-EFC0-ACB0-9F42-84D34385CD48}"/>
              </a:ext>
            </a:extLst>
          </p:cNvPr>
          <p:cNvSpPr>
            <a:spLocks noGrp="1"/>
          </p:cNvSpPr>
          <p:nvPr>
            <p:ph type="dt" sz="half" idx="10"/>
          </p:nvPr>
        </p:nvSpPr>
        <p:spPr/>
        <p:txBody>
          <a:bodyPr/>
          <a:lstStyle/>
          <a:p>
            <a:fld id="{C4751456-02A2-47AA-BA0B-30D76B4D107C}" type="datetimeFigureOut">
              <a:rPr lang="en-AU" smtClean="0"/>
              <a:t>13/11/2025</a:t>
            </a:fld>
            <a:endParaRPr lang="en-AU"/>
          </a:p>
        </p:txBody>
      </p:sp>
      <p:sp>
        <p:nvSpPr>
          <p:cNvPr id="3" name="Footer Placeholder 2">
            <a:extLst>
              <a:ext uri="{FF2B5EF4-FFF2-40B4-BE49-F238E27FC236}">
                <a16:creationId xmlns:a16="http://schemas.microsoft.com/office/drawing/2014/main" id="{15C6467F-C538-DC97-F5BB-D04C88161B15}"/>
              </a:ext>
            </a:extLst>
          </p:cNvPr>
          <p:cNvSpPr>
            <a:spLocks noGrp="1"/>
          </p:cNvSpPr>
          <p:nvPr>
            <p:ph type="ftr" sz="quarter" idx="11"/>
          </p:nvPr>
        </p:nvSpPr>
        <p:spPr/>
        <p:txBody>
          <a:bodyPr/>
          <a:lstStyle/>
          <a:p>
            <a:endParaRPr lang="en-AU"/>
          </a:p>
        </p:txBody>
      </p:sp>
      <p:sp>
        <p:nvSpPr>
          <p:cNvPr id="4" name="Slide Number Placeholder 3">
            <a:extLst>
              <a:ext uri="{FF2B5EF4-FFF2-40B4-BE49-F238E27FC236}">
                <a16:creationId xmlns:a16="http://schemas.microsoft.com/office/drawing/2014/main" id="{893F7B65-9291-93B8-9C8E-88D6EF67F4B2}"/>
              </a:ext>
            </a:extLst>
          </p:cNvPr>
          <p:cNvSpPr>
            <a:spLocks noGrp="1"/>
          </p:cNvSpPr>
          <p:nvPr>
            <p:ph type="sldNum" sz="quarter" idx="12"/>
          </p:nvPr>
        </p:nvSpPr>
        <p:spPr/>
        <p:txBody>
          <a:bodyPr/>
          <a:lstStyle/>
          <a:p>
            <a:fld id="{90544448-B6C8-4B8F-9A9D-740F3D0D3BEC}" type="slidenum">
              <a:rPr lang="en-AU" smtClean="0"/>
              <a:t>‹#›</a:t>
            </a:fld>
            <a:endParaRPr lang="en-AU"/>
          </a:p>
        </p:txBody>
      </p:sp>
    </p:spTree>
    <p:extLst>
      <p:ext uri="{BB962C8B-B14F-4D97-AF65-F5344CB8AC3E}">
        <p14:creationId xmlns:p14="http://schemas.microsoft.com/office/powerpoint/2010/main" val="40578674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FEE323-14B5-E6C9-38D3-33DE9F959C7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Content Placeholder 2">
            <a:extLst>
              <a:ext uri="{FF2B5EF4-FFF2-40B4-BE49-F238E27FC236}">
                <a16:creationId xmlns:a16="http://schemas.microsoft.com/office/drawing/2014/main" id="{AF7BB3AB-6AC0-F0B9-FF04-8E21CABB0F7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a:extLst>
              <a:ext uri="{FF2B5EF4-FFF2-40B4-BE49-F238E27FC236}">
                <a16:creationId xmlns:a16="http://schemas.microsoft.com/office/drawing/2014/main" id="{D83166E6-6633-0881-9994-4B948E4A621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127B7E7-D5BF-F309-6F53-B9E72A06469F}"/>
              </a:ext>
            </a:extLst>
          </p:cNvPr>
          <p:cNvSpPr>
            <a:spLocks noGrp="1"/>
          </p:cNvSpPr>
          <p:nvPr>
            <p:ph type="dt" sz="half" idx="10"/>
          </p:nvPr>
        </p:nvSpPr>
        <p:spPr/>
        <p:txBody>
          <a:bodyPr/>
          <a:lstStyle/>
          <a:p>
            <a:fld id="{C4751456-02A2-47AA-BA0B-30D76B4D107C}" type="datetimeFigureOut">
              <a:rPr lang="en-AU" smtClean="0"/>
              <a:t>13/11/2025</a:t>
            </a:fld>
            <a:endParaRPr lang="en-AU"/>
          </a:p>
        </p:txBody>
      </p:sp>
      <p:sp>
        <p:nvSpPr>
          <p:cNvPr id="6" name="Footer Placeholder 5">
            <a:extLst>
              <a:ext uri="{FF2B5EF4-FFF2-40B4-BE49-F238E27FC236}">
                <a16:creationId xmlns:a16="http://schemas.microsoft.com/office/drawing/2014/main" id="{34933375-82A3-911E-5F29-2F2745EAAF05}"/>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50B7AF99-F380-ADF8-69DD-ECCCFB135490}"/>
              </a:ext>
            </a:extLst>
          </p:cNvPr>
          <p:cNvSpPr>
            <a:spLocks noGrp="1"/>
          </p:cNvSpPr>
          <p:nvPr>
            <p:ph type="sldNum" sz="quarter" idx="12"/>
          </p:nvPr>
        </p:nvSpPr>
        <p:spPr/>
        <p:txBody>
          <a:bodyPr/>
          <a:lstStyle/>
          <a:p>
            <a:fld id="{90544448-B6C8-4B8F-9A9D-740F3D0D3BEC}" type="slidenum">
              <a:rPr lang="en-AU" smtClean="0"/>
              <a:t>‹#›</a:t>
            </a:fld>
            <a:endParaRPr lang="en-AU"/>
          </a:p>
        </p:txBody>
      </p:sp>
    </p:spTree>
    <p:extLst>
      <p:ext uri="{BB962C8B-B14F-4D97-AF65-F5344CB8AC3E}">
        <p14:creationId xmlns:p14="http://schemas.microsoft.com/office/powerpoint/2010/main" val="19470529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8AA3F4-E8B1-A852-642E-54511F500B7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Picture Placeholder 2">
            <a:extLst>
              <a:ext uri="{FF2B5EF4-FFF2-40B4-BE49-F238E27FC236}">
                <a16:creationId xmlns:a16="http://schemas.microsoft.com/office/drawing/2014/main" id="{E852ED5F-F718-9C37-2C98-DCFA2FB41CB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a:extLst>
              <a:ext uri="{FF2B5EF4-FFF2-40B4-BE49-F238E27FC236}">
                <a16:creationId xmlns:a16="http://schemas.microsoft.com/office/drawing/2014/main" id="{A806657C-3EEC-0506-A312-D1E769F6184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9DAB53F-1399-7C48-1BB1-34CBF54BEB70}"/>
              </a:ext>
            </a:extLst>
          </p:cNvPr>
          <p:cNvSpPr>
            <a:spLocks noGrp="1"/>
          </p:cNvSpPr>
          <p:nvPr>
            <p:ph type="dt" sz="half" idx="10"/>
          </p:nvPr>
        </p:nvSpPr>
        <p:spPr/>
        <p:txBody>
          <a:bodyPr/>
          <a:lstStyle/>
          <a:p>
            <a:fld id="{C4751456-02A2-47AA-BA0B-30D76B4D107C}" type="datetimeFigureOut">
              <a:rPr lang="en-AU" smtClean="0"/>
              <a:t>13/11/2025</a:t>
            </a:fld>
            <a:endParaRPr lang="en-AU"/>
          </a:p>
        </p:txBody>
      </p:sp>
      <p:sp>
        <p:nvSpPr>
          <p:cNvPr id="6" name="Footer Placeholder 5">
            <a:extLst>
              <a:ext uri="{FF2B5EF4-FFF2-40B4-BE49-F238E27FC236}">
                <a16:creationId xmlns:a16="http://schemas.microsoft.com/office/drawing/2014/main" id="{AF8D8BB7-9ACB-1D16-3181-2AB46D82DF26}"/>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26D3F480-191E-5922-1B70-CC48ECE027C9}"/>
              </a:ext>
            </a:extLst>
          </p:cNvPr>
          <p:cNvSpPr>
            <a:spLocks noGrp="1"/>
          </p:cNvSpPr>
          <p:nvPr>
            <p:ph type="sldNum" sz="quarter" idx="12"/>
          </p:nvPr>
        </p:nvSpPr>
        <p:spPr/>
        <p:txBody>
          <a:bodyPr/>
          <a:lstStyle/>
          <a:p>
            <a:fld id="{90544448-B6C8-4B8F-9A9D-740F3D0D3BEC}" type="slidenum">
              <a:rPr lang="en-AU" smtClean="0"/>
              <a:t>‹#›</a:t>
            </a:fld>
            <a:endParaRPr lang="en-AU"/>
          </a:p>
        </p:txBody>
      </p:sp>
    </p:spTree>
    <p:extLst>
      <p:ext uri="{BB962C8B-B14F-4D97-AF65-F5344CB8AC3E}">
        <p14:creationId xmlns:p14="http://schemas.microsoft.com/office/powerpoint/2010/main" val="28079811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D5F8DC1-C714-4EF1-60AA-30A254EFE06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a:extLst>
              <a:ext uri="{FF2B5EF4-FFF2-40B4-BE49-F238E27FC236}">
                <a16:creationId xmlns:a16="http://schemas.microsoft.com/office/drawing/2014/main" id="{0FB6FDAF-163A-B5DA-CA5F-E045698C0D0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AE66FF59-0AAA-FB42-F881-5305D385044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C4751456-02A2-47AA-BA0B-30D76B4D107C}" type="datetimeFigureOut">
              <a:rPr lang="en-AU" smtClean="0"/>
              <a:t>13/11/2025</a:t>
            </a:fld>
            <a:endParaRPr lang="en-AU"/>
          </a:p>
        </p:txBody>
      </p:sp>
      <p:sp>
        <p:nvSpPr>
          <p:cNvPr id="5" name="Footer Placeholder 4">
            <a:extLst>
              <a:ext uri="{FF2B5EF4-FFF2-40B4-BE49-F238E27FC236}">
                <a16:creationId xmlns:a16="http://schemas.microsoft.com/office/drawing/2014/main" id="{1AECE32F-0DF8-CB78-E112-B1CDFB9173D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AU"/>
          </a:p>
        </p:txBody>
      </p:sp>
      <p:sp>
        <p:nvSpPr>
          <p:cNvPr id="6" name="Slide Number Placeholder 5">
            <a:extLst>
              <a:ext uri="{FF2B5EF4-FFF2-40B4-BE49-F238E27FC236}">
                <a16:creationId xmlns:a16="http://schemas.microsoft.com/office/drawing/2014/main" id="{652CC8D9-6D2A-7501-E7CF-66D678598D4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90544448-B6C8-4B8F-9A9D-740F3D0D3BEC}" type="slidenum">
              <a:rPr lang="en-AU" smtClean="0"/>
              <a:t>‹#›</a:t>
            </a:fld>
            <a:endParaRPr lang="en-AU"/>
          </a:p>
        </p:txBody>
      </p:sp>
    </p:spTree>
    <p:extLst>
      <p:ext uri="{BB962C8B-B14F-4D97-AF65-F5344CB8AC3E}">
        <p14:creationId xmlns:p14="http://schemas.microsoft.com/office/powerpoint/2010/main" val="201274269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unsplash.com/@plhnk?utm_content=creditCopyText&amp;utm_medium=referral&amp;utm_source=unsplash" TargetMode="External"/><Relationship Id="rId2" Type="http://schemas.openxmlformats.org/officeDocument/2006/relationships/image" Target="../media/image7.jpeg"/><Relationship Id="rId1" Type="http://schemas.openxmlformats.org/officeDocument/2006/relationships/slideLayout" Target="../slideLayouts/slideLayout4.xml"/><Relationship Id="rId4" Type="http://schemas.openxmlformats.org/officeDocument/2006/relationships/hyperlink" Target="https://unsplash.com/photos/assorted-color-textiles-4nabmlliGdU?utm_content=creditCopyText&amp;utm_medium=referral&amp;utm_source=unsplash"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unsplash.com/@impatrickt?utm_content=creditCopyText&amp;utm_medium=referral&amp;utm_source=unsplash" TargetMode="External"/><Relationship Id="rId2" Type="http://schemas.openxmlformats.org/officeDocument/2006/relationships/image" Target="../media/image8.jpg"/><Relationship Id="rId1" Type="http://schemas.openxmlformats.org/officeDocument/2006/relationships/slideLayout" Target="../slideLayouts/slideLayout2.xml"/><Relationship Id="rId4" Type="http://schemas.openxmlformats.org/officeDocument/2006/relationships/hyperlink" Target="https://unsplash.com/photos/open-book-lot-Oaqk7qqNh_c?utm_content=creditCopyText&amp;utm_medium=referral&amp;utm_source=unsplash"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s://unsplash.com/@jon_chng?utm_content=creditCopyText&amp;utm_medium=referral&amp;utm_source=unsplash" TargetMode="External"/><Relationship Id="rId2" Type="http://schemas.openxmlformats.org/officeDocument/2006/relationships/image" Target="../media/image9.jpg"/><Relationship Id="rId1" Type="http://schemas.openxmlformats.org/officeDocument/2006/relationships/slideLayout" Target="../slideLayouts/slideLayout2.xml"/><Relationship Id="rId4" Type="http://schemas.openxmlformats.org/officeDocument/2006/relationships/hyperlink" Target="https://unsplash.com/photos/group-of-men-running-in-track-field-HgoKvtKpyHA?utm_content=creditCopyText&amp;utm_medium=referral&amp;utm_source=unsplash"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https://unsplash.com/@picsbyjameslee?utm_content=creditCopyText&amp;utm_medium=referral&amp;utm_source=unsplash" TargetMode="External"/><Relationship Id="rId2" Type="http://schemas.openxmlformats.org/officeDocument/2006/relationships/image" Target="../media/image10.jpg"/><Relationship Id="rId1" Type="http://schemas.openxmlformats.org/officeDocument/2006/relationships/slideLayout" Target="../slideLayouts/slideLayout2.xml"/><Relationship Id="rId4" Type="http://schemas.openxmlformats.org/officeDocument/2006/relationships/hyperlink" Target="https://unsplash.com/photos/text-Mfjq1hi-lVg?utm_content=creditCopyText&amp;utm_medium=referral&amp;utm_source=unsplash" TargetMode="External"/></Relationships>
</file>

<file path=ppt/slides/_rels/slide15.xml.rels><?xml version="1.0" encoding="UTF-8" standalone="yes"?>
<Relationships xmlns="http://schemas.openxmlformats.org/package/2006/relationships"><Relationship Id="rId2" Type="http://schemas.openxmlformats.org/officeDocument/2006/relationships/hyperlink" Target="http://www.osf.io/"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unsplash.com/@saltsup?utm_content=creditCopyText&amp;utm_medium=referral&amp;utm_source=unsplash" TargetMode="External"/><Relationship Id="rId2" Type="http://schemas.openxmlformats.org/officeDocument/2006/relationships/image" Target="../media/image11.jpg"/><Relationship Id="rId1" Type="http://schemas.openxmlformats.org/officeDocument/2006/relationships/slideLayout" Target="../slideLayouts/slideLayout2.xml"/><Relationship Id="rId4" Type="http://schemas.openxmlformats.org/officeDocument/2006/relationships/hyperlink" Target="https://unsplash.com/photos/brown-and-beige-weighing-scale-98MbUldcDJY?utm_content=creditCopyText&amp;utm_medium=referral&amp;utm_source=unsplash" TargetMode="External"/></Relationships>
</file>

<file path=ppt/slides/_rels/slide17.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doi.org/10.1080/00031305.2017.1375989" TargetMode="External"/><Relationship Id="rId2" Type="http://schemas.openxmlformats.org/officeDocument/2006/relationships/image" Target="../media/image13.jpg"/><Relationship Id="rId1" Type="http://schemas.openxmlformats.org/officeDocument/2006/relationships/slideLayout" Target="../slideLayouts/slideLayout2.xml"/><Relationship Id="rId5" Type="http://schemas.openxmlformats.org/officeDocument/2006/relationships/hyperlink" Target="https://unsplash.com/photos/man-in-white-long-sleeve-shirt-DIBwWsoshGE?utm_content=creditCopyText&amp;utm_medium=referral&amp;utm_source=unsplash" TargetMode="External"/><Relationship Id="rId4" Type="http://schemas.openxmlformats.org/officeDocument/2006/relationships/hyperlink" Target="https://unsplash.com/@sammywilliams?utm_content=creditCopyText&amp;utm_medium=referral&amp;utm_source=unsplash"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https://pubmed.ncbi.nlm.nih.gov/24411645/"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unsplash.com/@markusspiske?utm_content=creditCopyText&amp;utm_medium=referral&amp;utm_source=unsplash" TargetMode="External"/><Relationship Id="rId2" Type="http://schemas.openxmlformats.org/officeDocument/2006/relationships/image" Target="../media/image14.jpg"/><Relationship Id="rId1" Type="http://schemas.openxmlformats.org/officeDocument/2006/relationships/slideLayout" Target="../slideLayouts/slideLayout2.xml"/><Relationship Id="rId4" Type="http://schemas.openxmlformats.org/officeDocument/2006/relationships/hyperlink" Target="https://unsplash.com/photos/graffiti-on-a-wall-that-says-fake-3rFq-RHSNLg?utm_content=creditCopyText&amp;utm_medium=referral&amp;utm_source=unsplash"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18.svg"/><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3" Type="http://schemas.openxmlformats.org/officeDocument/2006/relationships/hyperlink" Target="https://doi.org/10.1136/bmj.322.7280.226"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3.xml.rels><?xml version="1.0" encoding="UTF-8" standalone="yes"?>
<Relationships xmlns="http://schemas.openxmlformats.org/package/2006/relationships"><Relationship Id="rId3" Type="http://schemas.openxmlformats.org/officeDocument/2006/relationships/hyperlink" Target="https://unsplash.com/@craft_ear?utm_content=creditCopyText&amp;utm_medium=referral&amp;utm_source=unsplash" TargetMode="External"/><Relationship Id="rId2" Type="http://schemas.openxmlformats.org/officeDocument/2006/relationships/image" Target="../media/image20.jpg"/><Relationship Id="rId1" Type="http://schemas.openxmlformats.org/officeDocument/2006/relationships/slideLayout" Target="../slideLayouts/slideLayout2.xml"/><Relationship Id="rId4" Type="http://schemas.openxmlformats.org/officeDocument/2006/relationships/hyperlink" Target="https://unsplash.com/photos/blue-wooden-door-tVIv23vcuz4?utm_content=creditCopyText&amp;utm_medium=referral&amp;utm_source=unsplash" TargetMode="Externa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s://commons.wikimedia.org/wiki/File:Isaac.Asimov01.jpg" TargetMode="External"/><Relationship Id="rId2" Type="http://schemas.openxmlformats.org/officeDocument/2006/relationships/image" Target="../media/image23.jpe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s://doi.org/10.1038/s41562-021-01203-8" TargetMode="External"/><Relationship Id="rId2" Type="http://schemas.openxmlformats.org/officeDocument/2006/relationships/image" Target="../media/image26.jpg"/><Relationship Id="rId1" Type="http://schemas.openxmlformats.org/officeDocument/2006/relationships/slideLayout" Target="../slideLayouts/slideLayout2.xml"/><Relationship Id="rId5" Type="http://schemas.openxmlformats.org/officeDocument/2006/relationships/hyperlink" Target="https://unsplash.com/photos/group-of-men-playing-soccer-DRtKiuN9_Mk?utm_content=creditCopyText&amp;utm_medium=referral&amp;utm_source=unsplash" TargetMode="External"/><Relationship Id="rId4" Type="http://schemas.openxmlformats.org/officeDocument/2006/relationships/hyperlink" Target="https://unsplash.com/@davidclarke?utm_content=creditCopyText&amp;utm_medium=referral&amp;utm_source=unsplash" TargetMode="External"/></Relationships>
</file>

<file path=ppt/slides/_rels/slide3.xml.rels><?xml version="1.0" encoding="UTF-8" standalone="yes"?>
<Relationships xmlns="http://schemas.openxmlformats.org/package/2006/relationships"><Relationship Id="rId2" Type="http://schemas.openxmlformats.org/officeDocument/2006/relationships/hyperlink" Target="https://pubmed.ncbi.nlm.nih.gov/24411645/"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unsplash.com/@barnimages?utm_content=creditCopyText&amp;utm_medium=referral&amp;utm_source=unsplash" TargetMode="External"/><Relationship Id="rId2" Type="http://schemas.openxmlformats.org/officeDocument/2006/relationships/image" Target="../media/image3.jpg"/><Relationship Id="rId1" Type="http://schemas.openxmlformats.org/officeDocument/2006/relationships/slideLayout" Target="../slideLayouts/slideLayout2.xml"/><Relationship Id="rId4" Type="http://schemas.openxmlformats.org/officeDocument/2006/relationships/hyperlink" Target="https://unsplash.com/photos/assorted-handheld-tools-in-tool-rack-t5YUoHW6zRo?utm_content=creditCopyText&amp;utm_medium=referral&amp;utm_source=unsplash" TargetMode="External"/></Relationships>
</file>

<file path=ppt/slides/_rels/slide6.xml.rels><?xml version="1.0" encoding="UTF-8" standalone="yes"?>
<Relationships xmlns="http://schemas.openxmlformats.org/package/2006/relationships"><Relationship Id="rId3" Type="http://schemas.openxmlformats.org/officeDocument/2006/relationships/hyperlink" Target="https://unsplash.com/@mufidpwt?utm_content=creditCopyText&amp;utm_medium=referral&amp;utm_source=unsplash" TargetMode="External"/><Relationship Id="rId2" Type="http://schemas.openxmlformats.org/officeDocument/2006/relationships/image" Target="../media/image4.jpg"/><Relationship Id="rId1" Type="http://schemas.openxmlformats.org/officeDocument/2006/relationships/slideLayout" Target="../slideLayouts/slideLayout2.xml"/><Relationship Id="rId4" Type="http://schemas.openxmlformats.org/officeDocument/2006/relationships/hyperlink" Target="https://unsplash.com/photos/person-in-blue-jacket-holding-white-textile-oI20ehIGNd4?utm_content=creditCopyText&amp;utm_medium=referral&amp;utm_source=unsplash" TargetMode="External"/></Relationships>
</file>

<file path=ppt/slides/_rels/slide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journals.plos.org/ploscompbiol/article?id=10.1371/journal.pcbi.1010139" TargetMode="External"/><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5000" b="-5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B3570F-ABBE-E59B-D9FB-8D4A25D1153C}"/>
              </a:ext>
            </a:extLst>
          </p:cNvPr>
          <p:cNvSpPr>
            <a:spLocks noGrp="1"/>
          </p:cNvSpPr>
          <p:nvPr>
            <p:ph type="ctrTitle"/>
          </p:nvPr>
        </p:nvSpPr>
        <p:spPr>
          <a:xfrm>
            <a:off x="1524000" y="2142589"/>
            <a:ext cx="9144000" cy="1655762"/>
          </a:xfrm>
        </p:spPr>
        <p:txBody>
          <a:bodyPr>
            <a:normAutofit/>
          </a:bodyPr>
          <a:lstStyle/>
          <a:p>
            <a:r>
              <a:rPr lang="en-AU" sz="4800" b="1" dirty="0">
                <a:solidFill>
                  <a:schemeClr val="bg1"/>
                </a:solidFill>
              </a:rPr>
              <a:t>Simple rules for </a:t>
            </a:r>
            <a:br>
              <a:rPr lang="en-AU" sz="4800" b="1" dirty="0">
                <a:solidFill>
                  <a:schemeClr val="bg1"/>
                </a:solidFill>
              </a:rPr>
            </a:br>
            <a:r>
              <a:rPr lang="en-AU" sz="4800" b="1" dirty="0">
                <a:solidFill>
                  <a:schemeClr val="bg1"/>
                </a:solidFill>
              </a:rPr>
              <a:t>good research practice</a:t>
            </a:r>
          </a:p>
        </p:txBody>
      </p:sp>
      <p:sp>
        <p:nvSpPr>
          <p:cNvPr id="3" name="Subtitle 2">
            <a:extLst>
              <a:ext uri="{FF2B5EF4-FFF2-40B4-BE49-F238E27FC236}">
                <a16:creationId xmlns:a16="http://schemas.microsoft.com/office/drawing/2014/main" id="{154EBF23-B47A-4450-3F9D-C25709BA6709}"/>
              </a:ext>
            </a:extLst>
          </p:cNvPr>
          <p:cNvSpPr>
            <a:spLocks noGrp="1"/>
          </p:cNvSpPr>
          <p:nvPr>
            <p:ph type="subTitle" idx="1"/>
          </p:nvPr>
        </p:nvSpPr>
        <p:spPr>
          <a:xfrm>
            <a:off x="1524000" y="5030690"/>
            <a:ext cx="9144000" cy="1440448"/>
          </a:xfrm>
        </p:spPr>
        <p:txBody>
          <a:bodyPr>
            <a:normAutofit fontScale="77500" lnSpcReduction="20000"/>
          </a:bodyPr>
          <a:lstStyle/>
          <a:p>
            <a:r>
              <a:rPr lang="en-AU" b="1" dirty="0">
                <a:solidFill>
                  <a:schemeClr val="bg1"/>
                </a:solidFill>
              </a:rPr>
              <a:t>Adrian Barnett, 29 November 2025</a:t>
            </a:r>
          </a:p>
          <a:p>
            <a:r>
              <a:rPr lang="en-AU" b="1" dirty="0">
                <a:solidFill>
                  <a:schemeClr val="bg1"/>
                </a:solidFill>
              </a:rPr>
              <a:t>Queensland University of Technology </a:t>
            </a:r>
            <a:r>
              <a:rPr lang="en-AU" sz="2800" b="1" dirty="0" err="1">
                <a:solidFill>
                  <a:schemeClr val="bg1"/>
                </a:solidFill>
                <a:latin typeface="KaiTi" panose="02010609060101010101" pitchFamily="49" charset="-122"/>
                <a:ea typeface="KaiTi" panose="02010609060101010101" pitchFamily="49" charset="-122"/>
              </a:rPr>
              <a:t>昆士兰科技大学</a:t>
            </a:r>
            <a:endParaRPr lang="en-AU" b="1" dirty="0">
              <a:solidFill>
                <a:schemeClr val="bg1"/>
              </a:solidFill>
            </a:endParaRPr>
          </a:p>
          <a:p>
            <a:r>
              <a:rPr lang="en-AU" b="1" dirty="0">
                <a:solidFill>
                  <a:schemeClr val="bg1"/>
                </a:solidFill>
              </a:rPr>
              <a:t>Photo by Bruno Mauricio on </a:t>
            </a:r>
            <a:r>
              <a:rPr lang="en-AU" b="1" dirty="0" err="1">
                <a:solidFill>
                  <a:schemeClr val="bg1"/>
                </a:solidFill>
              </a:rPr>
              <a:t>Unsplash</a:t>
            </a:r>
            <a:endParaRPr lang="en-AU" b="1" dirty="0">
              <a:solidFill>
                <a:schemeClr val="bg1"/>
              </a:solidFill>
            </a:endParaRPr>
          </a:p>
          <a:p>
            <a:r>
              <a:rPr lang="en-AU" sz="3200" b="1" dirty="0" err="1">
                <a:solidFill>
                  <a:schemeClr val="bg1"/>
                </a:solidFill>
                <a:latin typeface="KaiTi" panose="02010609060101010101" pitchFamily="49" charset="-122"/>
                <a:ea typeface="KaiTi" panose="02010609060101010101" pitchFamily="49" charset="-122"/>
              </a:rPr>
              <a:t>在</a:t>
            </a:r>
            <a:r>
              <a:rPr lang="en-AU" sz="2800" b="1" dirty="0">
                <a:solidFill>
                  <a:schemeClr val="bg1"/>
                </a:solidFill>
              </a:rPr>
              <a:t> </a:t>
            </a:r>
            <a:r>
              <a:rPr lang="en-AU" sz="2800" b="1" dirty="0" err="1">
                <a:solidFill>
                  <a:schemeClr val="bg1"/>
                </a:solidFill>
              </a:rPr>
              <a:t>Unsplash</a:t>
            </a:r>
            <a:r>
              <a:rPr lang="zh-CN" altLang="en-US" sz="2800" b="1" dirty="0">
                <a:solidFill>
                  <a:schemeClr val="bg1"/>
                </a:solidFill>
              </a:rPr>
              <a:t>  </a:t>
            </a:r>
            <a:r>
              <a:rPr lang="en-AU" b="1" dirty="0">
                <a:solidFill>
                  <a:schemeClr val="bg1"/>
                </a:solidFill>
              </a:rPr>
              <a:t>Bruno Mauricio</a:t>
            </a:r>
            <a:r>
              <a:rPr lang="zh-CN" altLang="en-US" b="1" dirty="0">
                <a:solidFill>
                  <a:schemeClr val="bg1"/>
                </a:solidFill>
              </a:rPr>
              <a:t> </a:t>
            </a:r>
            <a:r>
              <a:rPr lang="en-AU" sz="3100" b="1" dirty="0" err="1">
                <a:solidFill>
                  <a:schemeClr val="bg1"/>
                </a:solidFill>
                <a:latin typeface="KaiTi" panose="02010609060101010101" pitchFamily="49" charset="-122"/>
                <a:ea typeface="KaiTi" panose="02010609060101010101" pitchFamily="49" charset="-122"/>
              </a:rPr>
              <a:t>的</a:t>
            </a:r>
            <a:r>
              <a:rPr lang="en-AU" sz="2600" b="1" dirty="0" err="1">
                <a:solidFill>
                  <a:schemeClr val="bg1"/>
                </a:solidFill>
                <a:latin typeface="KaiTi" panose="02010609060101010101" pitchFamily="49" charset="-122"/>
                <a:ea typeface="KaiTi" panose="02010609060101010101" pitchFamily="49" charset="-122"/>
              </a:rPr>
              <a:t>照片</a:t>
            </a:r>
            <a:endParaRPr lang="en-AU" b="1" dirty="0">
              <a:solidFill>
                <a:schemeClr val="bg1"/>
              </a:solidFill>
              <a:latin typeface="KaiTi" panose="02010609060101010101" pitchFamily="49" charset="-122"/>
              <a:ea typeface="KaiTi" panose="02010609060101010101" pitchFamily="49" charset="-122"/>
            </a:endParaRPr>
          </a:p>
          <a:p>
            <a:endParaRPr lang="en-AU" b="1" dirty="0">
              <a:solidFill>
                <a:schemeClr val="bg1"/>
              </a:solidFill>
            </a:endParaRPr>
          </a:p>
        </p:txBody>
      </p:sp>
      <p:sp>
        <p:nvSpPr>
          <p:cNvPr id="5" name="TextBox 4">
            <a:extLst>
              <a:ext uri="{FF2B5EF4-FFF2-40B4-BE49-F238E27FC236}">
                <a16:creationId xmlns:a16="http://schemas.microsoft.com/office/drawing/2014/main" id="{06ED9A84-C4FB-8FFD-0400-B71C88F6972D}"/>
              </a:ext>
            </a:extLst>
          </p:cNvPr>
          <p:cNvSpPr txBox="1"/>
          <p:nvPr/>
        </p:nvSpPr>
        <p:spPr>
          <a:xfrm>
            <a:off x="3452445" y="3668543"/>
            <a:ext cx="5433647" cy="646331"/>
          </a:xfrm>
          <a:prstGeom prst="rect">
            <a:avLst/>
          </a:prstGeom>
          <a:noFill/>
        </p:spPr>
        <p:txBody>
          <a:bodyPr wrap="square">
            <a:spAutoFit/>
          </a:bodyPr>
          <a:lstStyle/>
          <a:p>
            <a:r>
              <a:rPr lang="en-AU" sz="3600" b="1" dirty="0" err="1">
                <a:solidFill>
                  <a:schemeClr val="bg1"/>
                </a:solidFill>
                <a:latin typeface="KaiTi" panose="02010609060101010101" pitchFamily="49" charset="-122"/>
                <a:ea typeface="KaiTi" panose="02010609060101010101" pitchFamily="49" charset="-122"/>
              </a:rPr>
              <a:t>良好研究实践的简单规则</a:t>
            </a:r>
            <a:endParaRPr lang="en-AU" sz="3600" b="1" dirty="0">
              <a:solidFill>
                <a:schemeClr val="bg1"/>
              </a:solidFill>
              <a:latin typeface="KaiTi" panose="02010609060101010101" pitchFamily="49" charset="-122"/>
              <a:ea typeface="KaiTi" panose="02010609060101010101" pitchFamily="49" charset="-122"/>
            </a:endParaRPr>
          </a:p>
        </p:txBody>
      </p:sp>
    </p:spTree>
    <p:extLst>
      <p:ext uri="{BB962C8B-B14F-4D97-AF65-F5344CB8AC3E}">
        <p14:creationId xmlns:p14="http://schemas.microsoft.com/office/powerpoint/2010/main" val="30702123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544F7BCF-A7E2-11A0-2BA8-525AB4112929}"/>
              </a:ext>
            </a:extLst>
          </p:cNvPr>
          <p:cNvSpPr>
            <a:spLocks noGrp="1"/>
          </p:cNvSpPr>
          <p:nvPr>
            <p:ph type="title"/>
          </p:nvPr>
        </p:nvSpPr>
        <p:spPr>
          <a:xfrm>
            <a:off x="838200" y="243205"/>
            <a:ext cx="10515600" cy="1325563"/>
          </a:xfrm>
        </p:spPr>
        <p:txBody>
          <a:bodyPr>
            <a:normAutofit/>
          </a:bodyPr>
          <a:lstStyle/>
          <a:p>
            <a:r>
              <a:rPr lang="en-US" sz="3600" dirty="0"/>
              <a:t>PICOT for specifying questions</a:t>
            </a:r>
          </a:p>
        </p:txBody>
      </p:sp>
      <p:pic>
        <p:nvPicPr>
          <p:cNvPr id="5" name="Content Placeholder 4" descr="A shelf with colorful yarns&#10;&#10;AI-generated content may be incorrect.">
            <a:extLst>
              <a:ext uri="{FF2B5EF4-FFF2-40B4-BE49-F238E27FC236}">
                <a16:creationId xmlns:a16="http://schemas.microsoft.com/office/drawing/2014/main" id="{073FB025-304B-1B77-C3B0-0C64A5547877}"/>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rcRect t="17618" r="1" b="23388"/>
          <a:stretch>
            <a:fillRect/>
          </a:stretch>
        </p:blipFill>
        <p:spPr>
          <a:xfrm>
            <a:off x="838200" y="1703705"/>
            <a:ext cx="5181600" cy="4351338"/>
          </a:xfrm>
          <a:noFill/>
        </p:spPr>
      </p:pic>
      <p:sp>
        <p:nvSpPr>
          <p:cNvPr id="12" name="Content Placeholder 3">
            <a:extLst>
              <a:ext uri="{FF2B5EF4-FFF2-40B4-BE49-F238E27FC236}">
                <a16:creationId xmlns:a16="http://schemas.microsoft.com/office/drawing/2014/main" id="{0C56486F-A23B-B992-CD6B-F2FA3CBD20B6}"/>
              </a:ext>
            </a:extLst>
          </p:cNvPr>
          <p:cNvSpPr>
            <a:spLocks noGrp="1"/>
          </p:cNvSpPr>
          <p:nvPr>
            <p:ph sz="half" idx="2"/>
          </p:nvPr>
        </p:nvSpPr>
        <p:spPr>
          <a:xfrm>
            <a:off x="6172202" y="1695841"/>
            <a:ext cx="5181600" cy="4351338"/>
          </a:xfrm>
        </p:spPr>
        <p:txBody>
          <a:bodyPr>
            <a:normAutofit fontScale="77500" lnSpcReduction="20000"/>
          </a:bodyPr>
          <a:lstStyle/>
          <a:p>
            <a:r>
              <a:rPr lang="en-AU" sz="3200" dirty="0"/>
              <a:t>Study population “P”</a:t>
            </a:r>
          </a:p>
          <a:p>
            <a:r>
              <a:rPr lang="en-AU" sz="3200" dirty="0"/>
              <a:t>Intervention “I”</a:t>
            </a:r>
          </a:p>
          <a:p>
            <a:r>
              <a:rPr lang="en-AU" sz="3200" dirty="0"/>
              <a:t>Comparison or control “C”</a:t>
            </a:r>
          </a:p>
          <a:p>
            <a:r>
              <a:rPr lang="en-AU" sz="3200" dirty="0"/>
              <a:t>Outcome “O”</a:t>
            </a:r>
          </a:p>
          <a:p>
            <a:r>
              <a:rPr lang="en-AU" sz="3200" dirty="0"/>
              <a:t>Time “T”</a:t>
            </a:r>
          </a:p>
          <a:p>
            <a:endParaRPr lang="en-AU" sz="3200" dirty="0"/>
          </a:p>
          <a:p>
            <a:r>
              <a:rPr lang="ja-JP" altLang="en-US" sz="3200" b="1">
                <a:latin typeface="KaiTi" panose="02010609060101010101" pitchFamily="49" charset="-122"/>
                <a:ea typeface="KaiTi" panose="02010609060101010101" pitchFamily="49" charset="-122"/>
              </a:rPr>
              <a:t>研究人群“</a:t>
            </a:r>
            <a:r>
              <a:rPr lang="en-US" sz="3200" b="1" dirty="0">
                <a:latin typeface="KaiTi" panose="02010609060101010101" pitchFamily="49" charset="-122"/>
                <a:ea typeface="KaiTi" panose="02010609060101010101" pitchFamily="49" charset="-122"/>
              </a:rPr>
              <a:t>P”</a:t>
            </a:r>
          </a:p>
          <a:p>
            <a:r>
              <a:rPr lang="ja-JP" altLang="en-US" sz="3200" b="1">
                <a:latin typeface="KaiTi" panose="02010609060101010101" pitchFamily="49" charset="-122"/>
                <a:ea typeface="KaiTi" panose="02010609060101010101" pitchFamily="49" charset="-122"/>
              </a:rPr>
              <a:t>干预措施“</a:t>
            </a:r>
            <a:r>
              <a:rPr lang="en-US" sz="3200" b="1" dirty="0">
                <a:latin typeface="KaiTi" panose="02010609060101010101" pitchFamily="49" charset="-122"/>
                <a:ea typeface="KaiTi" panose="02010609060101010101" pitchFamily="49" charset="-122"/>
              </a:rPr>
              <a:t>I”</a:t>
            </a:r>
          </a:p>
          <a:p>
            <a:r>
              <a:rPr lang="ja-JP" altLang="en-US" sz="3200" b="1">
                <a:latin typeface="KaiTi" panose="02010609060101010101" pitchFamily="49" charset="-122"/>
                <a:ea typeface="KaiTi" panose="02010609060101010101" pitchFamily="49" charset="-122"/>
              </a:rPr>
              <a:t>对照或控制“</a:t>
            </a:r>
            <a:r>
              <a:rPr lang="en-US" sz="3200" b="1" dirty="0">
                <a:latin typeface="KaiTi" panose="02010609060101010101" pitchFamily="49" charset="-122"/>
                <a:ea typeface="KaiTi" panose="02010609060101010101" pitchFamily="49" charset="-122"/>
              </a:rPr>
              <a:t>C”</a:t>
            </a:r>
          </a:p>
          <a:p>
            <a:r>
              <a:rPr lang="ja-JP" altLang="en-US" sz="3200" b="1">
                <a:latin typeface="KaiTi" panose="02010609060101010101" pitchFamily="49" charset="-122"/>
                <a:ea typeface="KaiTi" panose="02010609060101010101" pitchFamily="49" charset="-122"/>
              </a:rPr>
              <a:t>结果“</a:t>
            </a:r>
            <a:r>
              <a:rPr lang="en-US" sz="3200" b="1" dirty="0">
                <a:latin typeface="KaiTi" panose="02010609060101010101" pitchFamily="49" charset="-122"/>
                <a:ea typeface="KaiTi" panose="02010609060101010101" pitchFamily="49" charset="-122"/>
              </a:rPr>
              <a:t>O”</a:t>
            </a:r>
          </a:p>
          <a:p>
            <a:r>
              <a:rPr lang="ja-JP" altLang="en-US" sz="3200" b="1">
                <a:latin typeface="KaiTi" panose="02010609060101010101" pitchFamily="49" charset="-122"/>
                <a:ea typeface="KaiTi" panose="02010609060101010101" pitchFamily="49" charset="-122"/>
              </a:rPr>
              <a:t>时间“</a:t>
            </a:r>
            <a:r>
              <a:rPr lang="en-US" sz="3200" b="1" dirty="0">
                <a:latin typeface="KaiTi" panose="02010609060101010101" pitchFamily="49" charset="-122"/>
                <a:ea typeface="KaiTi" panose="02010609060101010101" pitchFamily="49" charset="-122"/>
              </a:rPr>
              <a:t>T”</a:t>
            </a:r>
          </a:p>
        </p:txBody>
      </p:sp>
      <p:sp>
        <p:nvSpPr>
          <p:cNvPr id="6" name="TextBox 5">
            <a:extLst>
              <a:ext uri="{FF2B5EF4-FFF2-40B4-BE49-F238E27FC236}">
                <a16:creationId xmlns:a16="http://schemas.microsoft.com/office/drawing/2014/main" id="{8DF847AC-A5C5-D7D8-AD69-0BACB3445A9F}"/>
              </a:ext>
            </a:extLst>
          </p:cNvPr>
          <p:cNvSpPr txBox="1"/>
          <p:nvPr/>
        </p:nvSpPr>
        <p:spPr>
          <a:xfrm>
            <a:off x="701040" y="6390640"/>
            <a:ext cx="5902960" cy="369332"/>
          </a:xfrm>
          <a:prstGeom prst="rect">
            <a:avLst/>
          </a:prstGeom>
          <a:noFill/>
        </p:spPr>
        <p:txBody>
          <a:bodyPr wrap="square" rtlCol="0">
            <a:spAutoFit/>
          </a:bodyPr>
          <a:lstStyle/>
          <a:p>
            <a:r>
              <a:rPr lang="en-AU"/>
              <a:t>Photo by </a:t>
            </a:r>
            <a:r>
              <a:rPr lang="en-AU">
                <a:hlinkClick r:id="rId3"/>
              </a:rPr>
              <a:t>Paul Hanaoka</a:t>
            </a:r>
            <a:r>
              <a:rPr lang="en-AU"/>
              <a:t> on </a:t>
            </a:r>
            <a:r>
              <a:rPr lang="en-AU">
                <a:hlinkClick r:id="rId4"/>
              </a:rPr>
              <a:t>Unsplash</a:t>
            </a:r>
            <a:endParaRPr lang="en-AU" dirty="0"/>
          </a:p>
        </p:txBody>
      </p:sp>
    </p:spTree>
    <p:extLst>
      <p:ext uri="{BB962C8B-B14F-4D97-AF65-F5344CB8AC3E}">
        <p14:creationId xmlns:p14="http://schemas.microsoft.com/office/powerpoint/2010/main" val="19470239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A5424B-3222-32FC-E3F3-1498143F24BA}"/>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E6DC570-3156-AD45-694F-830808FB1A32}"/>
              </a:ext>
            </a:extLst>
          </p:cNvPr>
          <p:cNvSpPr>
            <a:spLocks noGrp="1"/>
          </p:cNvSpPr>
          <p:nvPr>
            <p:ph idx="1"/>
          </p:nvPr>
        </p:nvSpPr>
        <p:spPr>
          <a:xfrm>
            <a:off x="603738" y="4349262"/>
            <a:ext cx="10515600" cy="2391507"/>
          </a:xfrm>
        </p:spPr>
        <p:txBody>
          <a:bodyPr>
            <a:normAutofit fontScale="77500" lnSpcReduction="20000"/>
          </a:bodyPr>
          <a:lstStyle/>
          <a:p>
            <a:pPr marL="0" indent="0">
              <a:buNone/>
            </a:pPr>
            <a:r>
              <a:rPr lang="en-AU" dirty="0"/>
              <a:t>Does using a silver-coated dressing reduce wound infections in-hospital compared with a standard dressing?</a:t>
            </a:r>
          </a:p>
          <a:p>
            <a:r>
              <a:rPr lang="en-AU" dirty="0"/>
              <a:t>Population = patients with a hospital infection</a:t>
            </a:r>
          </a:p>
          <a:p>
            <a:r>
              <a:rPr lang="en-AU" dirty="0"/>
              <a:t>Intervention = silver-coated dressing</a:t>
            </a:r>
          </a:p>
          <a:p>
            <a:r>
              <a:rPr lang="en-AU" dirty="0"/>
              <a:t>Comparison = standard dressing</a:t>
            </a:r>
          </a:p>
          <a:p>
            <a:r>
              <a:rPr lang="en-AU" dirty="0"/>
              <a:t>Outcome = infections (cured or remaining)</a:t>
            </a:r>
          </a:p>
          <a:p>
            <a:r>
              <a:rPr lang="en-AU" dirty="0"/>
              <a:t>Time = from infection to end of hospital stay?</a:t>
            </a:r>
          </a:p>
          <a:p>
            <a:endParaRPr lang="en-AU" dirty="0"/>
          </a:p>
        </p:txBody>
      </p:sp>
      <p:sp>
        <p:nvSpPr>
          <p:cNvPr id="4" name="Title 1">
            <a:extLst>
              <a:ext uri="{FF2B5EF4-FFF2-40B4-BE49-F238E27FC236}">
                <a16:creationId xmlns:a16="http://schemas.microsoft.com/office/drawing/2014/main" id="{0FF16E9F-7580-E512-2B43-411E4F15CD14}"/>
              </a:ext>
            </a:extLst>
          </p:cNvPr>
          <p:cNvSpPr txBox="1">
            <a:spLocks/>
          </p:cNvSpPr>
          <p:nvPr/>
        </p:nvSpPr>
        <p:spPr>
          <a:xfrm>
            <a:off x="838200" y="281355"/>
            <a:ext cx="10515600" cy="1162318"/>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AU" sz="2800" dirty="0">
                <a:solidFill>
                  <a:srgbClr val="002060"/>
                </a:solidFill>
              </a:rPr>
              <a:t>Rule 1. Specifying questions</a:t>
            </a:r>
            <a:r>
              <a:rPr lang="zh-CN" altLang="en-US" sz="2800" dirty="0">
                <a:solidFill>
                  <a:srgbClr val="002060"/>
                </a:solidFill>
              </a:rPr>
              <a:t> </a:t>
            </a:r>
            <a:br>
              <a:rPr lang="en-AU" altLang="zh-CN" sz="3200" dirty="0">
                <a:solidFill>
                  <a:srgbClr val="002060"/>
                </a:solidFill>
              </a:rPr>
            </a:br>
            <a:r>
              <a:rPr lang="zh-CN" altLang="en-US" sz="3200" b="1" dirty="0">
                <a:solidFill>
                  <a:srgbClr val="002060"/>
                </a:solidFill>
                <a:latin typeface="KaiTi" panose="02010609060101010101" pitchFamily="49" charset="-122"/>
                <a:ea typeface="KaiTi" panose="02010609060101010101" pitchFamily="49" charset="-122"/>
              </a:rPr>
              <a:t>规则 </a:t>
            </a:r>
            <a:r>
              <a:rPr lang="en-US" altLang="zh-CN" sz="3200" b="1" dirty="0">
                <a:solidFill>
                  <a:srgbClr val="002060"/>
                </a:solidFill>
                <a:latin typeface="KaiTi" panose="02010609060101010101" pitchFamily="49" charset="-122"/>
                <a:ea typeface="KaiTi" panose="02010609060101010101" pitchFamily="49" charset="-122"/>
              </a:rPr>
              <a:t>1. </a:t>
            </a:r>
            <a:r>
              <a:rPr lang="zh-CN" altLang="en-US" sz="3200" b="1" dirty="0">
                <a:solidFill>
                  <a:srgbClr val="002060"/>
                </a:solidFill>
                <a:latin typeface="KaiTi" panose="02010609060101010101" pitchFamily="49" charset="-122"/>
                <a:ea typeface="KaiTi" panose="02010609060101010101" pitchFamily="49" charset="-122"/>
              </a:rPr>
              <a:t>明确具体的问题</a:t>
            </a:r>
            <a:endParaRPr lang="en-AU" sz="3200" b="1" dirty="0">
              <a:solidFill>
                <a:srgbClr val="002060"/>
              </a:solidFill>
              <a:latin typeface="KaiTi" panose="02010609060101010101" pitchFamily="49" charset="-122"/>
              <a:ea typeface="KaiTi" panose="02010609060101010101" pitchFamily="49" charset="-122"/>
            </a:endParaRPr>
          </a:p>
        </p:txBody>
      </p:sp>
      <p:sp>
        <p:nvSpPr>
          <p:cNvPr id="7" name="Content Placeholder 2">
            <a:extLst>
              <a:ext uri="{FF2B5EF4-FFF2-40B4-BE49-F238E27FC236}">
                <a16:creationId xmlns:a16="http://schemas.microsoft.com/office/drawing/2014/main" id="{C9611994-F1FE-395E-712F-CF1063CC0D21}"/>
              </a:ext>
            </a:extLst>
          </p:cNvPr>
          <p:cNvSpPr txBox="1">
            <a:spLocks/>
          </p:cNvSpPr>
          <p:nvPr/>
        </p:nvSpPr>
        <p:spPr>
          <a:xfrm>
            <a:off x="603738" y="1443673"/>
            <a:ext cx="10515600" cy="2741465"/>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ja-JP" altLang="en-US" b="1">
                <a:latin typeface="KaiTi" panose="02010609060101010101" pitchFamily="49" charset="-122"/>
                <a:ea typeface="KaiTi" panose="02010609060101010101" pitchFamily="49" charset="-122"/>
              </a:rPr>
              <a:t>与标准敷料相比，使用银涂层敷料能减少院内伤口感染吗？</a:t>
            </a:r>
          </a:p>
          <a:p>
            <a:r>
              <a:rPr lang="ja-JP" altLang="en-US" b="1">
                <a:latin typeface="KaiTi" panose="02010609060101010101" pitchFamily="49" charset="-122"/>
                <a:ea typeface="KaiTi" panose="02010609060101010101" pitchFamily="49" charset="-122"/>
              </a:rPr>
              <a:t>人群 </a:t>
            </a:r>
            <a:r>
              <a:rPr lang="en-US" altLang="ja-JP" b="1" dirty="0">
                <a:latin typeface="KaiTi" panose="02010609060101010101" pitchFamily="49" charset="-122"/>
                <a:ea typeface="KaiTi" panose="02010609060101010101" pitchFamily="49" charset="-122"/>
              </a:rPr>
              <a:t>= </a:t>
            </a:r>
            <a:r>
              <a:rPr lang="ja-JP" altLang="en-US" b="1">
                <a:latin typeface="KaiTi" panose="02010609060101010101" pitchFamily="49" charset="-122"/>
                <a:ea typeface="KaiTi" panose="02010609060101010101" pitchFamily="49" charset="-122"/>
              </a:rPr>
              <a:t>院内感染患者</a:t>
            </a:r>
          </a:p>
          <a:p>
            <a:r>
              <a:rPr lang="ja-JP" altLang="en-US" b="1">
                <a:latin typeface="KaiTi" panose="02010609060101010101" pitchFamily="49" charset="-122"/>
                <a:ea typeface="KaiTi" panose="02010609060101010101" pitchFamily="49" charset="-122"/>
              </a:rPr>
              <a:t>干预措施 </a:t>
            </a:r>
            <a:r>
              <a:rPr lang="en-US" altLang="ja-JP" b="1" dirty="0">
                <a:latin typeface="KaiTi" panose="02010609060101010101" pitchFamily="49" charset="-122"/>
                <a:ea typeface="KaiTi" panose="02010609060101010101" pitchFamily="49" charset="-122"/>
              </a:rPr>
              <a:t>= </a:t>
            </a:r>
            <a:r>
              <a:rPr lang="ja-JP" altLang="en-US" b="1">
                <a:latin typeface="KaiTi" panose="02010609060101010101" pitchFamily="49" charset="-122"/>
                <a:ea typeface="KaiTi" panose="02010609060101010101" pitchFamily="49" charset="-122"/>
              </a:rPr>
              <a:t>银涂层敷料</a:t>
            </a:r>
          </a:p>
          <a:p>
            <a:r>
              <a:rPr lang="ja-JP" altLang="en-US" b="1">
                <a:latin typeface="KaiTi" panose="02010609060101010101" pitchFamily="49" charset="-122"/>
                <a:ea typeface="KaiTi" panose="02010609060101010101" pitchFamily="49" charset="-122"/>
              </a:rPr>
              <a:t>对照 </a:t>
            </a:r>
            <a:r>
              <a:rPr lang="en-US" altLang="ja-JP" b="1" dirty="0">
                <a:latin typeface="KaiTi" panose="02010609060101010101" pitchFamily="49" charset="-122"/>
                <a:ea typeface="KaiTi" panose="02010609060101010101" pitchFamily="49" charset="-122"/>
              </a:rPr>
              <a:t>= </a:t>
            </a:r>
            <a:r>
              <a:rPr lang="ja-JP" altLang="en-US" b="1">
                <a:latin typeface="KaiTi" panose="02010609060101010101" pitchFamily="49" charset="-122"/>
                <a:ea typeface="KaiTi" panose="02010609060101010101" pitchFamily="49" charset="-122"/>
              </a:rPr>
              <a:t>标准敷料</a:t>
            </a:r>
          </a:p>
          <a:p>
            <a:r>
              <a:rPr lang="ja-JP" altLang="en-US" b="1">
                <a:latin typeface="KaiTi" panose="02010609060101010101" pitchFamily="49" charset="-122"/>
                <a:ea typeface="KaiTi" panose="02010609060101010101" pitchFamily="49" charset="-122"/>
              </a:rPr>
              <a:t>结果 </a:t>
            </a:r>
            <a:r>
              <a:rPr lang="en-US" altLang="ja-JP" b="1" dirty="0">
                <a:latin typeface="KaiTi" panose="02010609060101010101" pitchFamily="49" charset="-122"/>
                <a:ea typeface="KaiTi" panose="02010609060101010101" pitchFamily="49" charset="-122"/>
              </a:rPr>
              <a:t>= </a:t>
            </a:r>
            <a:r>
              <a:rPr lang="ja-JP" altLang="en-US" b="1">
                <a:latin typeface="KaiTi" panose="02010609060101010101" pitchFamily="49" charset="-122"/>
                <a:ea typeface="KaiTi" panose="02010609060101010101" pitchFamily="49" charset="-122"/>
              </a:rPr>
              <a:t>感染（治愈或残留）</a:t>
            </a:r>
          </a:p>
          <a:p>
            <a:r>
              <a:rPr lang="ja-JP" altLang="en-US" b="1">
                <a:latin typeface="KaiTi" panose="02010609060101010101" pitchFamily="49" charset="-122"/>
                <a:ea typeface="KaiTi" panose="02010609060101010101" pitchFamily="49" charset="-122"/>
              </a:rPr>
              <a:t>时间 </a:t>
            </a:r>
            <a:r>
              <a:rPr lang="en-US" altLang="ja-JP" b="1" dirty="0">
                <a:latin typeface="KaiTi" panose="02010609060101010101" pitchFamily="49" charset="-122"/>
                <a:ea typeface="KaiTi" panose="02010609060101010101" pitchFamily="49" charset="-122"/>
              </a:rPr>
              <a:t>= </a:t>
            </a:r>
            <a:r>
              <a:rPr lang="ja-JP" altLang="en-US" b="1">
                <a:latin typeface="KaiTi" panose="02010609060101010101" pitchFamily="49" charset="-122"/>
                <a:ea typeface="KaiTi" panose="02010609060101010101" pitchFamily="49" charset="-122"/>
              </a:rPr>
              <a:t>从感染到住院结束？</a:t>
            </a:r>
            <a:endParaRPr lang="en-AU" b="1" dirty="0">
              <a:latin typeface="KaiTi" panose="02010609060101010101" pitchFamily="49" charset="-122"/>
              <a:ea typeface="KaiTi" panose="02010609060101010101" pitchFamily="49" charset="-122"/>
            </a:endParaRPr>
          </a:p>
        </p:txBody>
      </p:sp>
    </p:spTree>
    <p:extLst>
      <p:ext uri="{BB962C8B-B14F-4D97-AF65-F5344CB8AC3E}">
        <p14:creationId xmlns:p14="http://schemas.microsoft.com/office/powerpoint/2010/main" val="4462491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5000"/>
            <a:lum/>
          </a:blip>
          <a:srcRect/>
          <a:stretch>
            <a:fillRect t="-9000" b="-9000"/>
          </a:stretch>
        </a:blipFill>
        <a:effectLst/>
      </p:bgPr>
    </p:bg>
    <p:spTree>
      <p:nvGrpSpPr>
        <p:cNvPr id="1" name="">
          <a:extLst>
            <a:ext uri="{FF2B5EF4-FFF2-40B4-BE49-F238E27FC236}">
              <a16:creationId xmlns:a16="http://schemas.microsoft.com/office/drawing/2014/main" id="{46807E70-9626-CCA8-992A-BB113862C76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8342E73-A16F-AB45-F967-88438F8164F1}"/>
              </a:ext>
            </a:extLst>
          </p:cNvPr>
          <p:cNvSpPr>
            <a:spLocks noGrp="1"/>
          </p:cNvSpPr>
          <p:nvPr>
            <p:ph type="title"/>
          </p:nvPr>
        </p:nvSpPr>
        <p:spPr>
          <a:xfrm>
            <a:off x="838200" y="365125"/>
            <a:ext cx="10515600" cy="762635"/>
          </a:xfrm>
        </p:spPr>
        <p:txBody>
          <a:bodyPr>
            <a:normAutofit fontScale="90000"/>
          </a:bodyPr>
          <a:lstStyle/>
          <a:p>
            <a:r>
              <a:rPr lang="en-AU" dirty="0">
                <a:solidFill>
                  <a:srgbClr val="002060"/>
                </a:solidFill>
              </a:rPr>
              <a:t>Rule 1. Specifying questions</a:t>
            </a:r>
            <a:r>
              <a:rPr lang="zh-CN" altLang="en-US" dirty="0">
                <a:solidFill>
                  <a:srgbClr val="002060"/>
                </a:solidFill>
              </a:rPr>
              <a:t> </a:t>
            </a:r>
            <a:br>
              <a:rPr lang="en-AU" altLang="zh-CN" sz="4800" dirty="0">
                <a:solidFill>
                  <a:srgbClr val="002060"/>
                </a:solidFill>
              </a:rPr>
            </a:br>
            <a:r>
              <a:rPr lang="zh-CN" altLang="en-US" sz="4800" b="1" dirty="0">
                <a:solidFill>
                  <a:srgbClr val="002060"/>
                </a:solidFill>
                <a:latin typeface="KaiTi" panose="02010609060101010101" pitchFamily="49" charset="-122"/>
                <a:ea typeface="KaiTi" panose="02010609060101010101" pitchFamily="49" charset="-122"/>
              </a:rPr>
              <a:t>规则 </a:t>
            </a:r>
            <a:r>
              <a:rPr lang="en-US" altLang="zh-CN" sz="4800" b="1" dirty="0">
                <a:solidFill>
                  <a:srgbClr val="002060"/>
                </a:solidFill>
                <a:latin typeface="KaiTi" panose="02010609060101010101" pitchFamily="49" charset="-122"/>
                <a:ea typeface="KaiTi" panose="02010609060101010101" pitchFamily="49" charset="-122"/>
              </a:rPr>
              <a:t>1. </a:t>
            </a:r>
            <a:r>
              <a:rPr lang="zh-CN" altLang="en-US" sz="4800" b="1" dirty="0">
                <a:solidFill>
                  <a:srgbClr val="002060"/>
                </a:solidFill>
                <a:latin typeface="KaiTi" panose="02010609060101010101" pitchFamily="49" charset="-122"/>
                <a:ea typeface="KaiTi" panose="02010609060101010101" pitchFamily="49" charset="-122"/>
              </a:rPr>
              <a:t>明确具体的问题</a:t>
            </a:r>
            <a:endParaRPr lang="en-AU" sz="4800" b="1" dirty="0">
              <a:solidFill>
                <a:srgbClr val="002060"/>
              </a:solidFill>
              <a:latin typeface="KaiTi" panose="02010609060101010101" pitchFamily="49" charset="-122"/>
              <a:ea typeface="KaiTi" panose="02010609060101010101" pitchFamily="49" charset="-122"/>
            </a:endParaRPr>
          </a:p>
        </p:txBody>
      </p:sp>
      <p:sp>
        <p:nvSpPr>
          <p:cNvPr id="3" name="Content Placeholder 2">
            <a:extLst>
              <a:ext uri="{FF2B5EF4-FFF2-40B4-BE49-F238E27FC236}">
                <a16:creationId xmlns:a16="http://schemas.microsoft.com/office/drawing/2014/main" id="{316D7C39-D63D-DF78-F73B-5A88B7E9FC59}"/>
              </a:ext>
            </a:extLst>
          </p:cNvPr>
          <p:cNvSpPr>
            <a:spLocks noGrp="1"/>
          </p:cNvSpPr>
          <p:nvPr>
            <p:ph idx="1"/>
          </p:nvPr>
        </p:nvSpPr>
        <p:spPr>
          <a:xfrm>
            <a:off x="756138" y="4008827"/>
            <a:ext cx="10515600" cy="1889700"/>
          </a:xfrm>
        </p:spPr>
        <p:txBody>
          <a:bodyPr>
            <a:normAutofit/>
          </a:bodyPr>
          <a:lstStyle/>
          <a:p>
            <a:r>
              <a:rPr lang="en-AU" sz="2400" dirty="0"/>
              <a:t>Should involve a lot of reading</a:t>
            </a:r>
          </a:p>
          <a:p>
            <a:r>
              <a:rPr lang="en-AU" sz="2400" dirty="0"/>
              <a:t>Recent reviews are really helpful</a:t>
            </a:r>
          </a:p>
          <a:p>
            <a:r>
              <a:rPr lang="en-AU" sz="2400" dirty="0"/>
              <a:t>You can re-use the good ideas from previous papers with acknowledgement and citation. You can’t plagiarise methods. </a:t>
            </a:r>
          </a:p>
        </p:txBody>
      </p:sp>
      <p:sp>
        <p:nvSpPr>
          <p:cNvPr id="5" name="Rectangle 1">
            <a:extLst>
              <a:ext uri="{FF2B5EF4-FFF2-40B4-BE49-F238E27FC236}">
                <a16:creationId xmlns:a16="http://schemas.microsoft.com/office/drawing/2014/main" id="{0EDE1CF9-1292-31E9-A4D3-9D05C96C65D5}"/>
              </a:ext>
            </a:extLst>
          </p:cNvPr>
          <p:cNvSpPr>
            <a:spLocks noChangeArrowheads="1"/>
          </p:cNvSpPr>
          <p:nvPr/>
        </p:nvSpPr>
        <p:spPr bwMode="auto">
          <a:xfrm>
            <a:off x="260252" y="6308209"/>
            <a:ext cx="602331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Photo by </a:t>
            </a:r>
            <a:r>
              <a:rPr kumimoji="0" lang="en-US" altLang="en-US" sz="1800" b="0" i="0" u="none" strike="noStrike" cap="none" normalizeH="0" baseline="0" dirty="0">
                <a:ln>
                  <a:noFill/>
                </a:ln>
                <a:solidFill>
                  <a:schemeClr val="tx1"/>
                </a:solidFill>
                <a:effectLst/>
                <a:latin typeface="Arial" panose="020B0604020202020204" pitchFamily="34" charset="0"/>
                <a:hlinkClick r:id="rId3"/>
              </a:rPr>
              <a:t>Patrick Tomasso</a:t>
            </a:r>
            <a:r>
              <a:rPr kumimoji="0" lang="en-US" altLang="en-US" sz="1800" b="0" i="0" u="none" strike="noStrike" cap="none" normalizeH="0" baseline="0" dirty="0">
                <a:ln>
                  <a:noFill/>
                </a:ln>
                <a:solidFill>
                  <a:schemeClr val="tx1"/>
                </a:solidFill>
                <a:effectLst/>
                <a:latin typeface="Arial" panose="020B0604020202020204" pitchFamily="34" charset="0"/>
              </a:rPr>
              <a:t> on </a:t>
            </a:r>
            <a:r>
              <a:rPr kumimoji="0" lang="en-US" altLang="en-US" sz="1800" b="0" i="0" u="none" strike="noStrike" cap="none" normalizeH="0" baseline="0" dirty="0" err="1">
                <a:ln>
                  <a:noFill/>
                </a:ln>
                <a:solidFill>
                  <a:schemeClr val="tx1"/>
                </a:solidFill>
                <a:effectLst/>
                <a:latin typeface="Arial" panose="020B0604020202020204" pitchFamily="34" charset="0"/>
                <a:hlinkClick r:id="rId4"/>
              </a:rPr>
              <a:t>Unsplash</a:t>
            </a:r>
            <a:r>
              <a:rPr kumimoji="0" lang="en-US" altLang="en-US" sz="1800" b="0" i="0" u="none" strike="noStrike" cap="none" normalizeH="0" baseline="0" dirty="0">
                <a:ln>
                  <a:noFill/>
                </a:ln>
                <a:solidFill>
                  <a:schemeClr val="tx1"/>
                </a:solidFill>
                <a:effectLst/>
                <a:latin typeface="Arial" panose="020B0604020202020204" pitchFamily="34" charset="0"/>
              </a:rPr>
              <a:t> </a:t>
            </a:r>
          </a:p>
        </p:txBody>
      </p:sp>
      <p:sp>
        <p:nvSpPr>
          <p:cNvPr id="4" name="Content Placeholder 2">
            <a:extLst>
              <a:ext uri="{FF2B5EF4-FFF2-40B4-BE49-F238E27FC236}">
                <a16:creationId xmlns:a16="http://schemas.microsoft.com/office/drawing/2014/main" id="{7F869BCF-1862-4B79-9378-E6386D20A4BF}"/>
              </a:ext>
            </a:extLst>
          </p:cNvPr>
          <p:cNvSpPr txBox="1">
            <a:spLocks/>
          </p:cNvSpPr>
          <p:nvPr/>
        </p:nvSpPr>
        <p:spPr>
          <a:xfrm>
            <a:off x="580292" y="1447800"/>
            <a:ext cx="10515600" cy="246952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AU" sz="3200" dirty="0"/>
          </a:p>
        </p:txBody>
      </p:sp>
      <p:sp>
        <p:nvSpPr>
          <p:cNvPr id="7" name="TextBox 6">
            <a:extLst>
              <a:ext uri="{FF2B5EF4-FFF2-40B4-BE49-F238E27FC236}">
                <a16:creationId xmlns:a16="http://schemas.microsoft.com/office/drawing/2014/main" id="{656EAD9E-877F-2C5E-79A1-7696BA38BE57}"/>
              </a:ext>
            </a:extLst>
          </p:cNvPr>
          <p:cNvSpPr txBox="1"/>
          <p:nvPr/>
        </p:nvSpPr>
        <p:spPr>
          <a:xfrm>
            <a:off x="580292" y="1595875"/>
            <a:ext cx="10169770" cy="2062103"/>
          </a:xfrm>
          <a:prstGeom prst="rect">
            <a:avLst/>
          </a:prstGeom>
          <a:solidFill>
            <a:schemeClr val="bg2"/>
          </a:solidFill>
        </p:spPr>
        <p:txBody>
          <a:bodyPr wrap="square">
            <a:spAutoFit/>
          </a:bodyPr>
          <a:lstStyle/>
          <a:p>
            <a:pPr marL="285750" indent="-285750">
              <a:buFont typeface="Arial" panose="020B0604020202020204" pitchFamily="34" charset="0"/>
              <a:buChar char="•"/>
            </a:pPr>
            <a:r>
              <a:rPr lang="en-AU" sz="3200" b="1" dirty="0" err="1">
                <a:latin typeface="KaiTi" panose="02010609060101010101" pitchFamily="49" charset="-122"/>
                <a:ea typeface="KaiTi" panose="02010609060101010101" pitchFamily="49" charset="-122"/>
              </a:rPr>
              <a:t>应该包括大量阅读</a:t>
            </a:r>
            <a:endParaRPr lang="en-AU" sz="3200" b="1" dirty="0">
              <a:latin typeface="KaiTi" panose="02010609060101010101" pitchFamily="49" charset="-122"/>
              <a:ea typeface="KaiTi" panose="02010609060101010101" pitchFamily="49" charset="-122"/>
            </a:endParaRPr>
          </a:p>
          <a:p>
            <a:pPr marL="285750" indent="-285750">
              <a:buFont typeface="Arial" panose="020B0604020202020204" pitchFamily="34" charset="0"/>
              <a:buChar char="•"/>
            </a:pPr>
            <a:r>
              <a:rPr lang="en-AU" sz="3200" b="1" dirty="0" err="1">
                <a:latin typeface="KaiTi" panose="02010609060101010101" pitchFamily="49" charset="-122"/>
                <a:ea typeface="KaiTi" panose="02010609060101010101" pitchFamily="49" charset="-122"/>
              </a:rPr>
              <a:t>近期的评论非常有帮助</a:t>
            </a:r>
            <a:endParaRPr lang="en-AU" sz="3200" b="1" dirty="0">
              <a:latin typeface="KaiTi" panose="02010609060101010101" pitchFamily="49" charset="-122"/>
              <a:ea typeface="KaiTi" panose="02010609060101010101" pitchFamily="49" charset="-122"/>
            </a:endParaRPr>
          </a:p>
          <a:p>
            <a:pPr marL="285750" indent="-285750">
              <a:buFont typeface="Arial" panose="020B0604020202020204" pitchFamily="34" charset="0"/>
              <a:buChar char="•"/>
            </a:pPr>
            <a:r>
              <a:rPr lang="en-AU" sz="3200" b="1" dirty="0" err="1">
                <a:latin typeface="KaiTi" panose="02010609060101010101" pitchFamily="49" charset="-122"/>
                <a:ea typeface="KaiTi" panose="02010609060101010101" pitchFamily="49" charset="-122"/>
              </a:rPr>
              <a:t>你可以重复使用之前论文中的优秀想法，并注明致谢和引用。但不能抄袭方法</a:t>
            </a:r>
            <a:r>
              <a:rPr lang="en-AU" sz="3200" b="1" dirty="0">
                <a:latin typeface="KaiTi" panose="02010609060101010101" pitchFamily="49" charset="-122"/>
                <a:ea typeface="KaiTi" panose="02010609060101010101" pitchFamily="49" charset="-122"/>
              </a:rPr>
              <a:t>。</a:t>
            </a:r>
          </a:p>
        </p:txBody>
      </p:sp>
    </p:spTree>
    <p:extLst>
      <p:ext uri="{BB962C8B-B14F-4D97-AF65-F5344CB8AC3E}">
        <p14:creationId xmlns:p14="http://schemas.microsoft.com/office/powerpoint/2010/main" val="18249307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0000"/>
            <a:lum/>
          </a:blip>
          <a:srcRect/>
          <a:stretch>
            <a:fillRect t="-5000" b="-5000"/>
          </a:stretch>
        </a:blipFill>
        <a:effectLst/>
      </p:bgPr>
    </p:bg>
    <p:spTree>
      <p:nvGrpSpPr>
        <p:cNvPr id="1" name="">
          <a:extLst>
            <a:ext uri="{FF2B5EF4-FFF2-40B4-BE49-F238E27FC236}">
              <a16:creationId xmlns:a16="http://schemas.microsoft.com/office/drawing/2014/main" id="{CFD1ACDF-9CC1-33C8-92AE-ABCE5B68730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2435DC2-F9E5-A3B0-A32B-B2BC02FDE02B}"/>
              </a:ext>
            </a:extLst>
          </p:cNvPr>
          <p:cNvSpPr>
            <a:spLocks noGrp="1"/>
          </p:cNvSpPr>
          <p:nvPr>
            <p:ph type="title"/>
          </p:nvPr>
        </p:nvSpPr>
        <p:spPr>
          <a:xfrm>
            <a:off x="838200" y="259618"/>
            <a:ext cx="10515600" cy="1100255"/>
          </a:xfrm>
        </p:spPr>
        <p:txBody>
          <a:bodyPr>
            <a:normAutofit fontScale="90000"/>
          </a:bodyPr>
          <a:lstStyle/>
          <a:p>
            <a:r>
              <a:rPr lang="en-AU" dirty="0">
                <a:solidFill>
                  <a:srgbClr val="002060"/>
                </a:solidFill>
              </a:rPr>
              <a:t>Rule 1. Specifying questions</a:t>
            </a:r>
            <a:r>
              <a:rPr lang="zh-CN" altLang="en-US" dirty="0">
                <a:solidFill>
                  <a:srgbClr val="002060"/>
                </a:solidFill>
              </a:rPr>
              <a:t> </a:t>
            </a:r>
            <a:br>
              <a:rPr lang="en-AU" altLang="zh-CN" sz="4800" dirty="0">
                <a:solidFill>
                  <a:srgbClr val="002060"/>
                </a:solidFill>
              </a:rPr>
            </a:br>
            <a:r>
              <a:rPr lang="zh-CN" altLang="en-US" sz="4800" b="1" dirty="0">
                <a:solidFill>
                  <a:srgbClr val="002060"/>
                </a:solidFill>
                <a:latin typeface="KaiTi" panose="02010609060101010101" pitchFamily="49" charset="-122"/>
                <a:ea typeface="KaiTi" panose="02010609060101010101" pitchFamily="49" charset="-122"/>
              </a:rPr>
              <a:t>规则 </a:t>
            </a:r>
            <a:r>
              <a:rPr lang="en-US" altLang="zh-CN" sz="4800" b="1" dirty="0">
                <a:solidFill>
                  <a:srgbClr val="002060"/>
                </a:solidFill>
                <a:latin typeface="KaiTi" panose="02010609060101010101" pitchFamily="49" charset="-122"/>
                <a:ea typeface="KaiTi" panose="02010609060101010101" pitchFamily="49" charset="-122"/>
              </a:rPr>
              <a:t>1. </a:t>
            </a:r>
            <a:r>
              <a:rPr lang="zh-CN" altLang="en-US" sz="4800" b="1" dirty="0">
                <a:solidFill>
                  <a:srgbClr val="002060"/>
                </a:solidFill>
                <a:latin typeface="KaiTi" panose="02010609060101010101" pitchFamily="49" charset="-122"/>
                <a:ea typeface="KaiTi" panose="02010609060101010101" pitchFamily="49" charset="-122"/>
              </a:rPr>
              <a:t>明确具体的问题</a:t>
            </a:r>
            <a:endParaRPr lang="en-AU" dirty="0"/>
          </a:p>
        </p:txBody>
      </p:sp>
      <p:sp>
        <p:nvSpPr>
          <p:cNvPr id="3" name="Content Placeholder 2">
            <a:extLst>
              <a:ext uri="{FF2B5EF4-FFF2-40B4-BE49-F238E27FC236}">
                <a16:creationId xmlns:a16="http://schemas.microsoft.com/office/drawing/2014/main" id="{6D4BD6B5-7810-4AF0-7A59-20BE2063FA75}"/>
              </a:ext>
            </a:extLst>
          </p:cNvPr>
          <p:cNvSpPr>
            <a:spLocks noGrp="1"/>
          </p:cNvSpPr>
          <p:nvPr>
            <p:ph idx="1"/>
          </p:nvPr>
        </p:nvSpPr>
        <p:spPr>
          <a:xfrm>
            <a:off x="838200" y="3993976"/>
            <a:ext cx="9941560" cy="2284894"/>
          </a:xfrm>
        </p:spPr>
        <p:txBody>
          <a:bodyPr>
            <a:normAutofit/>
          </a:bodyPr>
          <a:lstStyle/>
          <a:p>
            <a:r>
              <a:rPr lang="en-AU" sz="2400" dirty="0"/>
              <a:t>Common mistake: Trying to answer 5 research questions in one study = 1 bad study</a:t>
            </a:r>
          </a:p>
          <a:p>
            <a:r>
              <a:rPr lang="en-AU" sz="2400" dirty="0"/>
              <a:t>Remedy: Answer 1 to 2 research questions in 3 studies = 3 better quality studies</a:t>
            </a:r>
          </a:p>
          <a:p>
            <a:r>
              <a:rPr lang="en-AU" sz="2400" dirty="0"/>
              <a:t>Go slower, reflect on past results to inform the next question</a:t>
            </a:r>
          </a:p>
        </p:txBody>
      </p:sp>
      <p:sp>
        <p:nvSpPr>
          <p:cNvPr id="6" name="Rectangle 2">
            <a:extLst>
              <a:ext uri="{FF2B5EF4-FFF2-40B4-BE49-F238E27FC236}">
                <a16:creationId xmlns:a16="http://schemas.microsoft.com/office/drawing/2014/main" id="{C2A8E5D8-02EE-D813-2C33-5328A19CE34C}"/>
              </a:ext>
            </a:extLst>
          </p:cNvPr>
          <p:cNvSpPr>
            <a:spLocks noChangeArrowheads="1"/>
          </p:cNvSpPr>
          <p:nvPr/>
        </p:nvSpPr>
        <p:spPr bwMode="auto">
          <a:xfrm>
            <a:off x="203200" y="633984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Photo by </a:t>
            </a:r>
            <a:r>
              <a:rPr kumimoji="0" lang="en-US" altLang="en-US" sz="1800" b="0" i="0" u="none" strike="noStrike" cap="none" normalizeH="0" baseline="0" dirty="0">
                <a:ln>
                  <a:noFill/>
                </a:ln>
                <a:solidFill>
                  <a:schemeClr val="tx1"/>
                </a:solidFill>
                <a:effectLst/>
                <a:latin typeface="Arial" panose="020B0604020202020204" pitchFamily="34" charset="0"/>
                <a:hlinkClick r:id="rId3"/>
              </a:rPr>
              <a:t>Jonathan Chng</a:t>
            </a:r>
            <a:r>
              <a:rPr kumimoji="0" lang="en-US" altLang="en-US" sz="1800" b="0" i="0" u="none" strike="noStrike" cap="none" normalizeH="0" baseline="0" dirty="0">
                <a:ln>
                  <a:noFill/>
                </a:ln>
                <a:solidFill>
                  <a:schemeClr val="tx1"/>
                </a:solidFill>
                <a:effectLst/>
                <a:latin typeface="Arial" panose="020B0604020202020204" pitchFamily="34" charset="0"/>
              </a:rPr>
              <a:t> on </a:t>
            </a:r>
            <a:r>
              <a:rPr kumimoji="0" lang="en-US" altLang="en-US" sz="1800" b="0" i="0" u="none" strike="noStrike" cap="none" normalizeH="0" baseline="0" dirty="0" err="1">
                <a:ln>
                  <a:noFill/>
                </a:ln>
                <a:solidFill>
                  <a:schemeClr val="tx1"/>
                </a:solidFill>
                <a:effectLst/>
                <a:latin typeface="Arial" panose="020B0604020202020204" pitchFamily="34" charset="0"/>
                <a:hlinkClick r:id="rId4"/>
              </a:rPr>
              <a:t>Unsplash</a:t>
            </a:r>
            <a:r>
              <a:rPr kumimoji="0" lang="en-US" altLang="en-US" sz="1800" b="0" i="0" u="none" strike="noStrike" cap="none" normalizeH="0" baseline="0" dirty="0">
                <a:ln>
                  <a:noFill/>
                </a:ln>
                <a:solidFill>
                  <a:schemeClr val="tx1"/>
                </a:solidFill>
                <a:effectLst/>
                <a:latin typeface="Arial" panose="020B0604020202020204" pitchFamily="34" charset="0"/>
              </a:rPr>
              <a:t> </a:t>
            </a:r>
          </a:p>
        </p:txBody>
      </p:sp>
      <p:sp>
        <p:nvSpPr>
          <p:cNvPr id="4" name="Content Placeholder 2">
            <a:extLst>
              <a:ext uri="{FF2B5EF4-FFF2-40B4-BE49-F238E27FC236}">
                <a16:creationId xmlns:a16="http://schemas.microsoft.com/office/drawing/2014/main" id="{3CB7B22E-9112-ABD1-266D-6D213016E025}"/>
              </a:ext>
            </a:extLst>
          </p:cNvPr>
          <p:cNvSpPr txBox="1">
            <a:spLocks/>
          </p:cNvSpPr>
          <p:nvPr/>
        </p:nvSpPr>
        <p:spPr>
          <a:xfrm>
            <a:off x="685800" y="1522751"/>
            <a:ext cx="10263553" cy="228489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ja-JP" altLang="en-US" b="1">
                <a:latin typeface="KaiTi" panose="02010609060101010101" pitchFamily="49" charset="-122"/>
                <a:ea typeface="KaiTi" panose="02010609060101010101" pitchFamily="49" charset="-122"/>
              </a:rPr>
              <a:t>常见错误：试图在一项研究中回答 </a:t>
            </a:r>
            <a:r>
              <a:rPr lang="en-US" altLang="ja-JP" b="1" dirty="0">
                <a:latin typeface="KaiTi" panose="02010609060101010101" pitchFamily="49" charset="-122"/>
                <a:ea typeface="KaiTi" panose="02010609060101010101" pitchFamily="49" charset="-122"/>
              </a:rPr>
              <a:t>5 </a:t>
            </a:r>
            <a:r>
              <a:rPr lang="ja-JP" altLang="en-US" b="1">
                <a:latin typeface="KaiTi" panose="02010609060101010101" pitchFamily="49" charset="-122"/>
                <a:ea typeface="KaiTi" panose="02010609060101010101" pitchFamily="49" charset="-122"/>
              </a:rPr>
              <a:t>个研究问题 </a:t>
            </a:r>
            <a:r>
              <a:rPr lang="en-US" altLang="ja-JP" b="1" dirty="0">
                <a:latin typeface="KaiTi" panose="02010609060101010101" pitchFamily="49" charset="-122"/>
                <a:ea typeface="KaiTi" panose="02010609060101010101" pitchFamily="49" charset="-122"/>
              </a:rPr>
              <a:t>= 1</a:t>
            </a:r>
            <a:r>
              <a:rPr lang="ja-JP" altLang="en-US" b="1">
                <a:latin typeface="KaiTi" panose="02010609060101010101" pitchFamily="49" charset="-122"/>
                <a:ea typeface="KaiTi" panose="02010609060101010101" pitchFamily="49" charset="-122"/>
              </a:rPr>
              <a:t>个糟糕的研究</a:t>
            </a:r>
          </a:p>
          <a:p>
            <a:r>
              <a:rPr lang="ja-JP" altLang="en-US" b="1">
                <a:latin typeface="KaiTi" panose="02010609060101010101" pitchFamily="49" charset="-122"/>
                <a:ea typeface="KaiTi" panose="02010609060101010101" pitchFamily="49" charset="-122"/>
              </a:rPr>
              <a:t>补救措施：在 </a:t>
            </a:r>
            <a:r>
              <a:rPr lang="en-US" altLang="ja-JP" b="1" dirty="0">
                <a:latin typeface="KaiTi" panose="02010609060101010101" pitchFamily="49" charset="-122"/>
                <a:ea typeface="KaiTi" panose="02010609060101010101" pitchFamily="49" charset="-122"/>
              </a:rPr>
              <a:t>3 </a:t>
            </a:r>
            <a:r>
              <a:rPr lang="ja-JP" altLang="en-US" b="1">
                <a:latin typeface="KaiTi" panose="02010609060101010101" pitchFamily="49" charset="-122"/>
                <a:ea typeface="KaiTi" panose="02010609060101010101" pitchFamily="49" charset="-122"/>
              </a:rPr>
              <a:t>项研究中回答 </a:t>
            </a:r>
            <a:r>
              <a:rPr lang="en-US" altLang="ja-JP" b="1" dirty="0">
                <a:latin typeface="KaiTi" panose="02010609060101010101" pitchFamily="49" charset="-122"/>
                <a:ea typeface="KaiTi" panose="02010609060101010101" pitchFamily="49" charset="-122"/>
              </a:rPr>
              <a:t>1 </a:t>
            </a:r>
            <a:r>
              <a:rPr lang="ja-JP" altLang="en-US" b="1">
                <a:latin typeface="KaiTi" panose="02010609060101010101" pitchFamily="49" charset="-122"/>
                <a:ea typeface="KaiTi" panose="02010609060101010101" pitchFamily="49" charset="-122"/>
              </a:rPr>
              <a:t>到 </a:t>
            </a:r>
            <a:r>
              <a:rPr lang="en-US" altLang="ja-JP" b="1" dirty="0">
                <a:latin typeface="KaiTi" panose="02010609060101010101" pitchFamily="49" charset="-122"/>
                <a:ea typeface="KaiTi" panose="02010609060101010101" pitchFamily="49" charset="-122"/>
              </a:rPr>
              <a:t>2 </a:t>
            </a:r>
            <a:r>
              <a:rPr lang="ja-JP" altLang="en-US" b="1">
                <a:latin typeface="KaiTi" panose="02010609060101010101" pitchFamily="49" charset="-122"/>
                <a:ea typeface="KaiTi" panose="02010609060101010101" pitchFamily="49" charset="-122"/>
              </a:rPr>
              <a:t>个研究问题 </a:t>
            </a:r>
            <a:r>
              <a:rPr lang="en-US" altLang="ja-JP" b="1" dirty="0">
                <a:latin typeface="KaiTi" panose="02010609060101010101" pitchFamily="49" charset="-122"/>
                <a:ea typeface="KaiTi" panose="02010609060101010101" pitchFamily="49" charset="-122"/>
              </a:rPr>
              <a:t>= 3</a:t>
            </a:r>
            <a:r>
              <a:rPr lang="ja-JP" altLang="en-US" b="1">
                <a:latin typeface="KaiTi" panose="02010609060101010101" pitchFamily="49" charset="-122"/>
                <a:ea typeface="KaiTi" panose="02010609060101010101" pitchFamily="49" charset="-122"/>
              </a:rPr>
              <a:t>个更高质量的研究</a:t>
            </a:r>
          </a:p>
          <a:p>
            <a:r>
              <a:rPr lang="ja-JP" altLang="en-US" b="1">
                <a:latin typeface="KaiTi" panose="02010609060101010101" pitchFamily="49" charset="-122"/>
                <a:ea typeface="KaiTi" panose="02010609060101010101" pitchFamily="49" charset="-122"/>
              </a:rPr>
              <a:t>放慢速度，反思过去的结果，为下一个问题提供参考</a:t>
            </a:r>
            <a:endParaRPr lang="en-AU" b="1" dirty="0">
              <a:latin typeface="KaiTi" panose="02010609060101010101" pitchFamily="49" charset="-122"/>
              <a:ea typeface="KaiTi" panose="02010609060101010101" pitchFamily="49" charset="-122"/>
            </a:endParaRPr>
          </a:p>
        </p:txBody>
      </p:sp>
    </p:spTree>
    <p:extLst>
      <p:ext uri="{BB962C8B-B14F-4D97-AF65-F5344CB8AC3E}">
        <p14:creationId xmlns:p14="http://schemas.microsoft.com/office/powerpoint/2010/main" val="31350069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alphaModFix amt="20000"/>
          </a:blip>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DBEC93-FD3D-C557-F8FF-6AD7EA6769FD}"/>
              </a:ext>
            </a:extLst>
          </p:cNvPr>
          <p:cNvSpPr>
            <a:spLocks noGrp="1"/>
          </p:cNvSpPr>
          <p:nvPr>
            <p:ph type="title"/>
          </p:nvPr>
        </p:nvSpPr>
        <p:spPr>
          <a:xfrm>
            <a:off x="838200" y="198853"/>
            <a:ext cx="10515600" cy="1311496"/>
          </a:xfrm>
        </p:spPr>
        <p:txBody>
          <a:bodyPr/>
          <a:lstStyle/>
          <a:p>
            <a:r>
              <a:rPr lang="en-AU" sz="4000" dirty="0"/>
              <a:t>Rule 2. Write and register a study protocol</a:t>
            </a:r>
            <a:br>
              <a:rPr lang="en-AU" dirty="0"/>
            </a:br>
            <a:r>
              <a:rPr lang="ja-JP" altLang="en-US" b="1">
                <a:latin typeface="KaiTi" panose="02010609060101010101" pitchFamily="49" charset="-122"/>
                <a:ea typeface="KaiTi" panose="02010609060101010101" pitchFamily="49" charset="-122"/>
              </a:rPr>
              <a:t>规则 </a:t>
            </a:r>
            <a:r>
              <a:rPr lang="en-US" altLang="ja-JP" b="1" dirty="0">
                <a:latin typeface="KaiTi" panose="02010609060101010101" pitchFamily="49" charset="-122"/>
                <a:ea typeface="KaiTi" panose="02010609060101010101" pitchFamily="49" charset="-122"/>
              </a:rPr>
              <a:t>2. </a:t>
            </a:r>
            <a:r>
              <a:rPr lang="ja-JP" altLang="en-US" b="1">
                <a:latin typeface="KaiTi" panose="02010609060101010101" pitchFamily="49" charset="-122"/>
                <a:ea typeface="KaiTi" panose="02010609060101010101" pitchFamily="49" charset="-122"/>
              </a:rPr>
              <a:t>编写并注册研究方案</a:t>
            </a:r>
            <a:endParaRPr lang="en-AU" b="1" dirty="0">
              <a:latin typeface="KaiTi" panose="02010609060101010101" pitchFamily="49" charset="-122"/>
              <a:ea typeface="KaiTi" panose="02010609060101010101" pitchFamily="49" charset="-122"/>
            </a:endParaRPr>
          </a:p>
        </p:txBody>
      </p:sp>
      <p:sp>
        <p:nvSpPr>
          <p:cNvPr id="3" name="Content Placeholder 2">
            <a:extLst>
              <a:ext uri="{FF2B5EF4-FFF2-40B4-BE49-F238E27FC236}">
                <a16:creationId xmlns:a16="http://schemas.microsoft.com/office/drawing/2014/main" id="{99055983-4304-1317-BA81-D10A7CAAC00E}"/>
              </a:ext>
            </a:extLst>
          </p:cNvPr>
          <p:cNvSpPr>
            <a:spLocks noGrp="1"/>
          </p:cNvSpPr>
          <p:nvPr>
            <p:ph idx="1"/>
          </p:nvPr>
        </p:nvSpPr>
        <p:spPr>
          <a:xfrm>
            <a:off x="6400799" y="1825625"/>
            <a:ext cx="5498123" cy="4351338"/>
          </a:xfrm>
        </p:spPr>
        <p:txBody>
          <a:bodyPr>
            <a:normAutofit fontScale="92500" lnSpcReduction="20000"/>
          </a:bodyPr>
          <a:lstStyle/>
          <a:p>
            <a:r>
              <a:rPr lang="en-AU" dirty="0"/>
              <a:t>The research question and hypothesis</a:t>
            </a:r>
          </a:p>
          <a:p>
            <a:r>
              <a:rPr lang="en-AU" dirty="0"/>
              <a:t>A description of the population</a:t>
            </a:r>
          </a:p>
          <a:p>
            <a:r>
              <a:rPr lang="en-AU" dirty="0"/>
              <a:t>The target sample size</a:t>
            </a:r>
          </a:p>
          <a:p>
            <a:r>
              <a:rPr lang="en-AU" dirty="0"/>
              <a:t>The inclusion/exclusion criteria</a:t>
            </a:r>
          </a:p>
          <a:p>
            <a:r>
              <a:rPr lang="en-AU" dirty="0"/>
              <a:t>The study design, e.g., randomised trial</a:t>
            </a:r>
          </a:p>
          <a:p>
            <a:r>
              <a:rPr lang="en-AU" dirty="0"/>
              <a:t>The data collection</a:t>
            </a:r>
          </a:p>
          <a:p>
            <a:r>
              <a:rPr lang="en-AU" dirty="0"/>
              <a:t>The data processing and transformation</a:t>
            </a:r>
          </a:p>
          <a:p>
            <a:r>
              <a:rPr lang="en-AU" dirty="0"/>
              <a:t>The planned statistical analyses</a:t>
            </a:r>
          </a:p>
        </p:txBody>
      </p:sp>
      <p:sp>
        <p:nvSpPr>
          <p:cNvPr id="4" name="Rectangle 1">
            <a:extLst>
              <a:ext uri="{FF2B5EF4-FFF2-40B4-BE49-F238E27FC236}">
                <a16:creationId xmlns:a16="http://schemas.microsoft.com/office/drawing/2014/main" id="{BB6632A6-CA51-E246-CFB7-86FFD7354E3D}"/>
              </a:ext>
            </a:extLst>
          </p:cNvPr>
          <p:cNvSpPr>
            <a:spLocks noChangeArrowheads="1"/>
          </p:cNvSpPr>
          <p:nvPr/>
        </p:nvSpPr>
        <p:spPr bwMode="auto">
          <a:xfrm>
            <a:off x="0" y="6492240"/>
            <a:ext cx="12192000" cy="0"/>
          </a:xfrm>
          <a:prstGeom prst="rect">
            <a:avLst/>
          </a:prstGeom>
          <a:blipFill>
            <a:blip r:embed="rId2">
              <a:alphaModFix amt="20000"/>
            </a:blip>
            <a:stretch>
              <a:fillRect/>
            </a:stretch>
          </a:blip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Photo by </a:t>
            </a:r>
            <a:r>
              <a:rPr kumimoji="0" lang="en-US" altLang="en-US" sz="1800" b="0" i="0" u="none" strike="noStrike" cap="none" normalizeH="0" baseline="0" dirty="0">
                <a:ln>
                  <a:noFill/>
                </a:ln>
                <a:solidFill>
                  <a:schemeClr val="tx1"/>
                </a:solidFill>
                <a:effectLst/>
                <a:latin typeface="Arial" panose="020B0604020202020204" pitchFamily="34" charset="0"/>
                <a:hlinkClick r:id="rId3"/>
              </a:rPr>
              <a:t>James Lee</a:t>
            </a:r>
            <a:r>
              <a:rPr kumimoji="0" lang="en-US" altLang="en-US" sz="1800" b="0" i="0" u="none" strike="noStrike" cap="none" normalizeH="0" baseline="0" dirty="0">
                <a:ln>
                  <a:noFill/>
                </a:ln>
                <a:solidFill>
                  <a:schemeClr val="tx1"/>
                </a:solidFill>
                <a:effectLst/>
                <a:latin typeface="Arial" panose="020B0604020202020204" pitchFamily="34" charset="0"/>
              </a:rPr>
              <a:t> on </a:t>
            </a:r>
            <a:r>
              <a:rPr kumimoji="0" lang="en-US" altLang="en-US" sz="1800" b="0" i="0" u="none" strike="noStrike" cap="none" normalizeH="0" baseline="0" dirty="0" err="1">
                <a:ln>
                  <a:noFill/>
                </a:ln>
                <a:solidFill>
                  <a:schemeClr val="tx1"/>
                </a:solidFill>
                <a:effectLst/>
                <a:latin typeface="Arial" panose="020B0604020202020204" pitchFamily="34" charset="0"/>
                <a:hlinkClick r:id="rId4"/>
              </a:rPr>
              <a:t>Unsplash</a:t>
            </a:r>
            <a:r>
              <a:rPr kumimoji="0" lang="en-US" altLang="en-US" sz="1800" b="0" i="0" u="none" strike="noStrike" cap="none" normalizeH="0" baseline="0" dirty="0">
                <a:ln>
                  <a:noFill/>
                </a:ln>
                <a:solidFill>
                  <a:schemeClr val="tx1"/>
                </a:solidFill>
                <a:effectLst/>
                <a:latin typeface="Arial" panose="020B0604020202020204" pitchFamily="34" charset="0"/>
              </a:rPr>
              <a:t> </a:t>
            </a:r>
          </a:p>
        </p:txBody>
      </p:sp>
      <p:sp>
        <p:nvSpPr>
          <p:cNvPr id="5" name="Content Placeholder 2">
            <a:extLst>
              <a:ext uri="{FF2B5EF4-FFF2-40B4-BE49-F238E27FC236}">
                <a16:creationId xmlns:a16="http://schemas.microsoft.com/office/drawing/2014/main" id="{D2FBD154-CE90-EE0B-1245-0C38035E2B16}"/>
              </a:ext>
            </a:extLst>
          </p:cNvPr>
          <p:cNvSpPr txBox="1">
            <a:spLocks/>
          </p:cNvSpPr>
          <p:nvPr/>
        </p:nvSpPr>
        <p:spPr>
          <a:xfrm>
            <a:off x="293078" y="1731840"/>
            <a:ext cx="4818186"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ja-JP" altLang="en-US" b="1">
                <a:latin typeface="KaiTi" panose="02010609060101010101" pitchFamily="49" charset="-122"/>
                <a:ea typeface="KaiTi" panose="02010609060101010101" pitchFamily="49" charset="-122"/>
              </a:rPr>
              <a:t>研究的问题和假设</a:t>
            </a:r>
          </a:p>
          <a:p>
            <a:r>
              <a:rPr lang="ja-JP" altLang="en-US" b="1">
                <a:latin typeface="KaiTi" panose="02010609060101010101" pitchFamily="49" charset="-122"/>
                <a:ea typeface="KaiTi" panose="02010609060101010101" pitchFamily="49" charset="-122"/>
              </a:rPr>
              <a:t>人群描述</a:t>
            </a:r>
          </a:p>
          <a:p>
            <a:r>
              <a:rPr lang="ja-JP" altLang="en-US" b="1">
                <a:latin typeface="KaiTi" panose="02010609060101010101" pitchFamily="49" charset="-122"/>
                <a:ea typeface="KaiTi" panose="02010609060101010101" pitchFamily="49" charset="-122"/>
              </a:rPr>
              <a:t>目标样本量</a:t>
            </a:r>
          </a:p>
          <a:p>
            <a:r>
              <a:rPr lang="ja-JP" altLang="en-US" b="1">
                <a:latin typeface="KaiTi" panose="02010609060101010101" pitchFamily="49" charset="-122"/>
                <a:ea typeface="KaiTi" panose="02010609060101010101" pitchFamily="49" charset="-122"/>
              </a:rPr>
              <a:t>纳入</a:t>
            </a:r>
            <a:r>
              <a:rPr lang="en-US" altLang="ja-JP" b="1" dirty="0">
                <a:latin typeface="KaiTi" panose="02010609060101010101" pitchFamily="49" charset="-122"/>
                <a:ea typeface="KaiTi" panose="02010609060101010101" pitchFamily="49" charset="-122"/>
              </a:rPr>
              <a:t>/</a:t>
            </a:r>
            <a:r>
              <a:rPr lang="ja-JP" altLang="en-US" b="1">
                <a:latin typeface="KaiTi" panose="02010609060101010101" pitchFamily="49" charset="-122"/>
                <a:ea typeface="KaiTi" panose="02010609060101010101" pitchFamily="49" charset="-122"/>
              </a:rPr>
              <a:t>排除标准</a:t>
            </a:r>
          </a:p>
          <a:p>
            <a:r>
              <a:rPr lang="ja-JP" altLang="en-US" b="1">
                <a:latin typeface="KaiTi" panose="02010609060101010101" pitchFamily="49" charset="-122"/>
                <a:ea typeface="KaiTi" panose="02010609060101010101" pitchFamily="49" charset="-122"/>
              </a:rPr>
              <a:t>研究设计，例如随机试验</a:t>
            </a:r>
          </a:p>
          <a:p>
            <a:r>
              <a:rPr lang="ja-JP" altLang="en-US" b="1">
                <a:latin typeface="KaiTi" panose="02010609060101010101" pitchFamily="49" charset="-122"/>
                <a:ea typeface="KaiTi" panose="02010609060101010101" pitchFamily="49" charset="-122"/>
              </a:rPr>
              <a:t>数据收集</a:t>
            </a:r>
          </a:p>
          <a:p>
            <a:r>
              <a:rPr lang="ja-JP" altLang="en-US" b="1">
                <a:latin typeface="KaiTi" panose="02010609060101010101" pitchFamily="49" charset="-122"/>
                <a:ea typeface="KaiTi" panose="02010609060101010101" pitchFamily="49" charset="-122"/>
              </a:rPr>
              <a:t>数据处理和转换</a:t>
            </a:r>
          </a:p>
          <a:p>
            <a:r>
              <a:rPr lang="ja-JP" altLang="en-US" b="1">
                <a:latin typeface="KaiTi" panose="02010609060101010101" pitchFamily="49" charset="-122"/>
                <a:ea typeface="KaiTi" panose="02010609060101010101" pitchFamily="49" charset="-122"/>
              </a:rPr>
              <a:t>计划的统计分析</a:t>
            </a:r>
            <a:endParaRPr lang="en-AU" b="1" dirty="0">
              <a:latin typeface="KaiTi" panose="02010609060101010101" pitchFamily="49" charset="-122"/>
              <a:ea typeface="KaiTi" panose="02010609060101010101" pitchFamily="49" charset="-122"/>
            </a:endParaRPr>
          </a:p>
        </p:txBody>
      </p:sp>
    </p:spTree>
    <p:extLst>
      <p:ext uri="{BB962C8B-B14F-4D97-AF65-F5344CB8AC3E}">
        <p14:creationId xmlns:p14="http://schemas.microsoft.com/office/powerpoint/2010/main" val="787371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par>
                                <p:cTn id="13" presetID="22" presetClass="entr" presetSubtype="8" fill="hold"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animEffect transition="in" filter="wipe(left)">
                                      <p:cBhvr>
                                        <p:cTn id="15" dur="500"/>
                                        <p:tgtEl>
                                          <p:spTgt spid="5">
                                            <p:txEl>
                                              <p:pRg st="4" end="4"/>
                                            </p:txEl>
                                          </p:spTgt>
                                        </p:tgtEl>
                                      </p:cBhvr>
                                    </p:animEffect>
                                  </p:childTnLst>
                                </p:cTn>
                              </p:par>
                              <p:par>
                                <p:cTn id="16" presetID="22" presetClass="entr" presetSubtype="8" fill="hold" nodeType="withEffect">
                                  <p:stCondLst>
                                    <p:cond delay="0"/>
                                  </p:stCondLst>
                                  <p:childTnLst>
                                    <p:set>
                                      <p:cBhvr>
                                        <p:cTn id="17" dur="1" fill="hold">
                                          <p:stCondLst>
                                            <p:cond delay="0"/>
                                          </p:stCondLst>
                                        </p:cTn>
                                        <p:tgtEl>
                                          <p:spTgt spid="5">
                                            <p:txEl>
                                              <p:pRg st="5" end="5"/>
                                            </p:txEl>
                                          </p:spTgt>
                                        </p:tgtEl>
                                        <p:attrNameLst>
                                          <p:attrName>style.visibility</p:attrName>
                                        </p:attrNameLst>
                                      </p:cBhvr>
                                      <p:to>
                                        <p:strVal val="visible"/>
                                      </p:to>
                                    </p:set>
                                    <p:animEffect transition="in" filter="wipe(left)">
                                      <p:cBhvr>
                                        <p:cTn id="18" dur="500"/>
                                        <p:tgtEl>
                                          <p:spTgt spid="5">
                                            <p:txEl>
                                              <p:pRg st="5" end="5"/>
                                            </p:txEl>
                                          </p:spTgt>
                                        </p:tgtEl>
                                      </p:cBhvr>
                                    </p:animEffect>
                                  </p:childTnLst>
                                </p:cTn>
                              </p:par>
                              <p:par>
                                <p:cTn id="19" presetID="22" presetClass="entr" presetSubtype="8" fill="hold" nodeType="withEffect">
                                  <p:stCondLst>
                                    <p:cond delay="0"/>
                                  </p:stCondLst>
                                  <p:childTnLst>
                                    <p:set>
                                      <p:cBhvr>
                                        <p:cTn id="20" dur="1" fill="hold">
                                          <p:stCondLst>
                                            <p:cond delay="0"/>
                                          </p:stCondLst>
                                        </p:cTn>
                                        <p:tgtEl>
                                          <p:spTgt spid="5">
                                            <p:txEl>
                                              <p:pRg st="6" end="6"/>
                                            </p:txEl>
                                          </p:spTgt>
                                        </p:tgtEl>
                                        <p:attrNameLst>
                                          <p:attrName>style.visibility</p:attrName>
                                        </p:attrNameLst>
                                      </p:cBhvr>
                                      <p:to>
                                        <p:strVal val="visible"/>
                                      </p:to>
                                    </p:set>
                                    <p:animEffect transition="in" filter="wipe(left)">
                                      <p:cBhvr>
                                        <p:cTn id="21" dur="500"/>
                                        <p:tgtEl>
                                          <p:spTgt spid="5">
                                            <p:txEl>
                                              <p:pRg st="6" end="6"/>
                                            </p:txEl>
                                          </p:spTgt>
                                        </p:tgtEl>
                                      </p:cBhvr>
                                    </p:animEffect>
                                  </p:childTnLst>
                                </p:cTn>
                              </p:par>
                              <p:par>
                                <p:cTn id="22" presetID="22" presetClass="entr" presetSubtype="8" fill="hold" nodeType="withEffect">
                                  <p:stCondLst>
                                    <p:cond delay="0"/>
                                  </p:stCondLst>
                                  <p:childTnLst>
                                    <p:set>
                                      <p:cBhvr>
                                        <p:cTn id="23" dur="1" fill="hold">
                                          <p:stCondLst>
                                            <p:cond delay="0"/>
                                          </p:stCondLst>
                                        </p:cTn>
                                        <p:tgtEl>
                                          <p:spTgt spid="5">
                                            <p:txEl>
                                              <p:pRg st="7" end="7"/>
                                            </p:txEl>
                                          </p:spTgt>
                                        </p:tgtEl>
                                        <p:attrNameLst>
                                          <p:attrName>style.visibility</p:attrName>
                                        </p:attrNameLst>
                                      </p:cBhvr>
                                      <p:to>
                                        <p:strVal val="visible"/>
                                      </p:to>
                                    </p:set>
                                    <p:animEffect transition="in" filter="wipe(left)">
                                      <p:cBhvr>
                                        <p:cTn id="24" dur="500"/>
                                        <p:tgtEl>
                                          <p:spTgt spid="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DE2FA5-8C07-F5B3-0B54-6618868D79A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2808FA5-2226-57AF-4536-F94CB51946DF}"/>
              </a:ext>
            </a:extLst>
          </p:cNvPr>
          <p:cNvSpPr>
            <a:spLocks noGrp="1"/>
          </p:cNvSpPr>
          <p:nvPr>
            <p:ph type="title"/>
          </p:nvPr>
        </p:nvSpPr>
        <p:spPr/>
        <p:txBody>
          <a:bodyPr>
            <a:normAutofit/>
          </a:bodyPr>
          <a:lstStyle/>
          <a:p>
            <a:r>
              <a:rPr lang="en-AU" dirty="0"/>
              <a:t>Rule 2. Write and register a study protocol</a:t>
            </a:r>
            <a:br>
              <a:rPr lang="en-AU" dirty="0"/>
            </a:br>
            <a:r>
              <a:rPr lang="ja-JP" altLang="en-US" b="1">
                <a:latin typeface="KaiTi" panose="02010609060101010101" pitchFamily="49" charset="-122"/>
                <a:ea typeface="KaiTi" panose="02010609060101010101" pitchFamily="49" charset="-122"/>
              </a:rPr>
              <a:t>规则 </a:t>
            </a:r>
            <a:r>
              <a:rPr lang="en-US" altLang="ja-JP" b="1" dirty="0">
                <a:latin typeface="KaiTi" panose="02010609060101010101" pitchFamily="49" charset="-122"/>
                <a:ea typeface="KaiTi" panose="02010609060101010101" pitchFamily="49" charset="-122"/>
              </a:rPr>
              <a:t>2.</a:t>
            </a:r>
            <a:r>
              <a:rPr lang="ja-JP" altLang="en-US" b="1">
                <a:latin typeface="KaiTi" panose="02010609060101010101" pitchFamily="49" charset="-122"/>
                <a:ea typeface="KaiTi" panose="02010609060101010101" pitchFamily="49" charset="-122"/>
              </a:rPr>
              <a:t>编写并注册研究方案</a:t>
            </a:r>
            <a:endParaRPr lang="en-AU" dirty="0"/>
          </a:p>
        </p:txBody>
      </p:sp>
      <p:sp>
        <p:nvSpPr>
          <p:cNvPr id="3" name="Content Placeholder 2">
            <a:extLst>
              <a:ext uri="{FF2B5EF4-FFF2-40B4-BE49-F238E27FC236}">
                <a16:creationId xmlns:a16="http://schemas.microsoft.com/office/drawing/2014/main" id="{74A52B0E-0ED2-3BF0-55F5-C4C8CE4DCC2F}"/>
              </a:ext>
            </a:extLst>
          </p:cNvPr>
          <p:cNvSpPr>
            <a:spLocks noGrp="1"/>
          </p:cNvSpPr>
          <p:nvPr>
            <p:ph idx="1"/>
          </p:nvPr>
        </p:nvSpPr>
        <p:spPr>
          <a:xfrm>
            <a:off x="838200" y="4443046"/>
            <a:ext cx="10515600" cy="1956655"/>
          </a:xfrm>
        </p:spPr>
        <p:txBody>
          <a:bodyPr>
            <a:normAutofit fontScale="92500" lnSpcReduction="20000"/>
          </a:bodyPr>
          <a:lstStyle/>
          <a:p>
            <a:r>
              <a:rPr lang="en-AU" dirty="0"/>
              <a:t>More thought before starting will always lead to a better study</a:t>
            </a:r>
          </a:p>
          <a:p>
            <a:r>
              <a:rPr lang="en-AU" dirty="0"/>
              <a:t>Consider everything that could go wrong</a:t>
            </a:r>
          </a:p>
          <a:p>
            <a:r>
              <a:rPr lang="en-AU" dirty="0"/>
              <a:t>Makes writing the paper much easier</a:t>
            </a:r>
          </a:p>
          <a:p>
            <a:r>
              <a:rPr lang="en-AU" dirty="0"/>
              <a:t>Can publish a protocol online for no cost, e.g., with the Open Science Framework (</a:t>
            </a:r>
            <a:r>
              <a:rPr lang="en-AU" dirty="0">
                <a:hlinkClick r:id="rId2"/>
              </a:rPr>
              <a:t>www.osf.io</a:t>
            </a:r>
            <a:r>
              <a:rPr lang="en-AU" dirty="0"/>
              <a:t>)</a:t>
            </a:r>
          </a:p>
          <a:p>
            <a:endParaRPr lang="en-AU" dirty="0"/>
          </a:p>
        </p:txBody>
      </p:sp>
      <p:sp>
        <p:nvSpPr>
          <p:cNvPr id="4" name="Content Placeholder 2">
            <a:extLst>
              <a:ext uri="{FF2B5EF4-FFF2-40B4-BE49-F238E27FC236}">
                <a16:creationId xmlns:a16="http://schemas.microsoft.com/office/drawing/2014/main" id="{7570F0D5-3B63-231B-02CD-537D6E4648E4}"/>
              </a:ext>
            </a:extLst>
          </p:cNvPr>
          <p:cNvSpPr txBox="1">
            <a:spLocks/>
          </p:cNvSpPr>
          <p:nvPr/>
        </p:nvSpPr>
        <p:spPr>
          <a:xfrm>
            <a:off x="662354" y="2088539"/>
            <a:ext cx="10515600" cy="195665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ja-JP" altLang="en-US" b="1">
                <a:latin typeface="KaiTi" panose="02010609060101010101" pitchFamily="49" charset="-122"/>
                <a:ea typeface="KaiTi" panose="02010609060101010101" pitchFamily="49" charset="-122"/>
              </a:rPr>
              <a:t>开始前多加思考总能带来更好的研究</a:t>
            </a:r>
          </a:p>
          <a:p>
            <a:r>
              <a:rPr lang="ja-JP" altLang="en-US" b="1">
                <a:latin typeface="KaiTi" panose="02010609060101010101" pitchFamily="49" charset="-122"/>
                <a:ea typeface="KaiTi" panose="02010609060101010101" pitchFamily="49" charset="-122"/>
              </a:rPr>
              <a:t>考虑所有可能出错的地方</a:t>
            </a:r>
          </a:p>
          <a:p>
            <a:r>
              <a:rPr lang="ja-JP" altLang="en-US" b="1">
                <a:latin typeface="KaiTi" panose="02010609060101010101" pitchFamily="49" charset="-122"/>
                <a:ea typeface="KaiTi" panose="02010609060101010101" pitchFamily="49" charset="-122"/>
              </a:rPr>
              <a:t>使论文写作更加轻松</a:t>
            </a:r>
          </a:p>
          <a:p>
            <a:r>
              <a:rPr lang="ja-JP" altLang="en-US" b="1">
                <a:latin typeface="KaiTi" panose="02010609060101010101" pitchFamily="49" charset="-122"/>
                <a:ea typeface="KaiTi" panose="02010609060101010101" pitchFamily="49" charset="-122"/>
              </a:rPr>
              <a:t>可以免费在线发布方案，例如使用开放科学框架 </a:t>
            </a:r>
            <a:r>
              <a:rPr lang="en-US" altLang="ja-JP" b="1" dirty="0">
                <a:latin typeface="KaiTi" panose="02010609060101010101" pitchFamily="49" charset="-122"/>
                <a:ea typeface="KaiTi" panose="02010609060101010101" pitchFamily="49" charset="-122"/>
              </a:rPr>
              <a:t>(</a:t>
            </a:r>
            <a:r>
              <a:rPr lang="en-AU" dirty="0" err="1">
                <a:latin typeface="Tahoma" panose="020B0604030504040204" pitchFamily="34" charset="0"/>
                <a:ea typeface="Tahoma" panose="020B0604030504040204" pitchFamily="34" charset="0"/>
                <a:cs typeface="Tahoma" panose="020B0604030504040204" pitchFamily="34" charset="0"/>
              </a:rPr>
              <a:t>www.osf.io</a:t>
            </a:r>
            <a:r>
              <a:rPr lang="en-AU" b="1" dirty="0">
                <a:latin typeface="KaiTi" panose="02010609060101010101" pitchFamily="49" charset="-122"/>
                <a:ea typeface="KaiTi" panose="02010609060101010101" pitchFamily="49" charset="-122"/>
              </a:rPr>
              <a:t>)</a:t>
            </a:r>
          </a:p>
        </p:txBody>
      </p:sp>
    </p:spTree>
    <p:extLst>
      <p:ext uri="{BB962C8B-B14F-4D97-AF65-F5344CB8AC3E}">
        <p14:creationId xmlns:p14="http://schemas.microsoft.com/office/powerpoint/2010/main" val="2798151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22" presetClass="entr" presetSubtype="4" fill="hold"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animEffect transition="in" filter="wipe(down)">
                                      <p:cBhvr>
                                        <p:cTn id="11" dur="500"/>
                                        <p:tgtEl>
                                          <p:spTgt spid="4">
                                            <p:txEl>
                                              <p:pRg st="2" end="2"/>
                                            </p:txEl>
                                          </p:spTgt>
                                        </p:tgtEl>
                                      </p:cBhvr>
                                    </p:animEffect>
                                  </p:childTnLst>
                                </p:cTn>
                              </p:par>
                              <p:par>
                                <p:cTn id="12" presetID="22" presetClass="entr" presetSubtype="4" fill="hold" nodeType="withEffect">
                                  <p:stCondLst>
                                    <p:cond delay="0"/>
                                  </p:stCondLst>
                                  <p:childTnLst>
                                    <p:set>
                                      <p:cBhvr>
                                        <p:cTn id="13" dur="1" fill="hold">
                                          <p:stCondLst>
                                            <p:cond delay="0"/>
                                          </p:stCondLst>
                                        </p:cTn>
                                        <p:tgtEl>
                                          <p:spTgt spid="4">
                                            <p:txEl>
                                              <p:pRg st="3" end="3"/>
                                            </p:txEl>
                                          </p:spTgt>
                                        </p:tgtEl>
                                        <p:attrNameLst>
                                          <p:attrName>style.visibility</p:attrName>
                                        </p:attrNameLst>
                                      </p:cBhvr>
                                      <p:to>
                                        <p:strVal val="visible"/>
                                      </p:to>
                                    </p:set>
                                    <p:animEffect transition="in" filter="wipe(down)">
                                      <p:cBhvr>
                                        <p:cTn id="14"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0000"/>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0C9CAE-659D-8ADD-509D-2C0284E52353}"/>
              </a:ext>
            </a:extLst>
          </p:cNvPr>
          <p:cNvSpPr>
            <a:spLocks noGrp="1"/>
          </p:cNvSpPr>
          <p:nvPr>
            <p:ph type="title"/>
          </p:nvPr>
        </p:nvSpPr>
        <p:spPr>
          <a:xfrm>
            <a:off x="685800" y="103505"/>
            <a:ext cx="10515600" cy="1325563"/>
          </a:xfrm>
        </p:spPr>
        <p:txBody>
          <a:bodyPr/>
          <a:lstStyle/>
          <a:p>
            <a:r>
              <a:rPr lang="en-AU" sz="4000" dirty="0"/>
              <a:t>Rule 3. Justify your sample size</a:t>
            </a:r>
            <a:br>
              <a:rPr lang="en-AU" dirty="0"/>
            </a:br>
            <a:r>
              <a:rPr lang="ja-JP" altLang="en-US" b="1">
                <a:latin typeface="KaiTi" panose="02010609060101010101" pitchFamily="49" charset="-122"/>
                <a:ea typeface="KaiTi" panose="02010609060101010101" pitchFamily="49" charset="-122"/>
              </a:rPr>
              <a:t>规则</a:t>
            </a:r>
            <a:r>
              <a:rPr lang="en-US" altLang="ja-JP" b="1" dirty="0">
                <a:latin typeface="KaiTi" panose="02010609060101010101" pitchFamily="49" charset="-122"/>
                <a:ea typeface="KaiTi" panose="02010609060101010101" pitchFamily="49" charset="-122"/>
              </a:rPr>
              <a:t>3. </a:t>
            </a:r>
            <a:r>
              <a:rPr lang="en-AU" b="1" dirty="0" err="1">
                <a:latin typeface="KaiTi" panose="02010609060101010101" pitchFamily="49" charset="-122"/>
                <a:ea typeface="KaiTi" panose="02010609060101010101" pitchFamily="49" charset="-122"/>
              </a:rPr>
              <a:t>论证样本量</a:t>
            </a:r>
            <a:r>
              <a:rPr lang="ja-JP" altLang="en-US" b="1">
                <a:latin typeface="KaiTi" panose="02010609060101010101" pitchFamily="49" charset="-122"/>
                <a:ea typeface="KaiTi" panose="02010609060101010101" pitchFamily="49" charset="-122"/>
              </a:rPr>
              <a:t>的合理性 </a:t>
            </a:r>
            <a:endParaRPr lang="en-AU" dirty="0"/>
          </a:p>
        </p:txBody>
      </p:sp>
      <p:sp>
        <p:nvSpPr>
          <p:cNvPr id="3" name="Content Placeholder 2">
            <a:extLst>
              <a:ext uri="{FF2B5EF4-FFF2-40B4-BE49-F238E27FC236}">
                <a16:creationId xmlns:a16="http://schemas.microsoft.com/office/drawing/2014/main" id="{9F0B1D49-F9BD-C545-CA3D-37CF02CE1533}"/>
              </a:ext>
            </a:extLst>
          </p:cNvPr>
          <p:cNvSpPr>
            <a:spLocks noGrp="1"/>
          </p:cNvSpPr>
          <p:nvPr>
            <p:ph idx="1"/>
          </p:nvPr>
        </p:nvSpPr>
        <p:spPr>
          <a:xfrm>
            <a:off x="685800" y="3825557"/>
            <a:ext cx="10515600" cy="2747963"/>
          </a:xfrm>
        </p:spPr>
        <p:txBody>
          <a:bodyPr>
            <a:normAutofit/>
          </a:bodyPr>
          <a:lstStyle/>
          <a:p>
            <a:r>
              <a:rPr lang="en-AU" sz="2400" dirty="0"/>
              <a:t>How many people/participants/patients we need to answer our research question</a:t>
            </a:r>
          </a:p>
          <a:p>
            <a:r>
              <a:rPr lang="en-AU" sz="2400" dirty="0"/>
              <a:t>Sufficiently large to have reasonable chance of answering the research question</a:t>
            </a:r>
          </a:p>
          <a:p>
            <a:r>
              <a:rPr lang="en-AU" sz="2400" dirty="0"/>
              <a:t>Have smallest possible costs in terms of: Money, Delayed decision, Participant time, Your time (opportunity costs)</a:t>
            </a:r>
          </a:p>
        </p:txBody>
      </p:sp>
      <p:sp>
        <p:nvSpPr>
          <p:cNvPr id="4" name="Rectangle 1">
            <a:extLst>
              <a:ext uri="{FF2B5EF4-FFF2-40B4-BE49-F238E27FC236}">
                <a16:creationId xmlns:a16="http://schemas.microsoft.com/office/drawing/2014/main" id="{03DB39AC-E5B6-21F4-B696-E669A63A3C39}"/>
              </a:ext>
            </a:extLst>
          </p:cNvPr>
          <p:cNvSpPr>
            <a:spLocks noChangeArrowheads="1"/>
          </p:cNvSpPr>
          <p:nvPr/>
        </p:nvSpPr>
        <p:spPr bwMode="auto">
          <a:xfrm>
            <a:off x="193040" y="657352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Photo by </a:t>
            </a:r>
            <a:r>
              <a:rPr kumimoji="0" lang="en-US" altLang="en-US" sz="1800" b="0" i="0" u="none" strike="noStrike" cap="none" normalizeH="0" baseline="0" dirty="0">
                <a:ln>
                  <a:noFill/>
                </a:ln>
                <a:solidFill>
                  <a:schemeClr val="tx1"/>
                </a:solidFill>
                <a:effectLst/>
                <a:latin typeface="Arial" panose="020B0604020202020204" pitchFamily="34" charset="0"/>
                <a:hlinkClick r:id="rId3"/>
              </a:rPr>
              <a:t>Piret Ilver</a:t>
            </a:r>
            <a:r>
              <a:rPr kumimoji="0" lang="en-US" altLang="en-US" sz="1800" b="0" i="0" u="none" strike="noStrike" cap="none" normalizeH="0" baseline="0" dirty="0">
                <a:ln>
                  <a:noFill/>
                </a:ln>
                <a:solidFill>
                  <a:schemeClr val="tx1"/>
                </a:solidFill>
                <a:effectLst/>
                <a:latin typeface="Arial" panose="020B0604020202020204" pitchFamily="34" charset="0"/>
              </a:rPr>
              <a:t> on </a:t>
            </a:r>
            <a:r>
              <a:rPr kumimoji="0" lang="en-US" altLang="en-US" sz="1800" b="0" i="0" u="none" strike="noStrike" cap="none" normalizeH="0" baseline="0" dirty="0" err="1">
                <a:ln>
                  <a:noFill/>
                </a:ln>
                <a:solidFill>
                  <a:schemeClr val="tx1"/>
                </a:solidFill>
                <a:effectLst/>
                <a:latin typeface="Arial" panose="020B0604020202020204" pitchFamily="34" charset="0"/>
                <a:hlinkClick r:id="rId4"/>
              </a:rPr>
              <a:t>Unsplash</a:t>
            </a:r>
            <a:r>
              <a:rPr kumimoji="0" lang="en-US" altLang="en-US" sz="1800" b="0" i="0" u="none" strike="noStrike" cap="none" normalizeH="0" baseline="0" dirty="0">
                <a:ln>
                  <a:noFill/>
                </a:ln>
                <a:solidFill>
                  <a:schemeClr val="tx1"/>
                </a:solidFill>
                <a:effectLst/>
                <a:latin typeface="Arial" panose="020B0604020202020204" pitchFamily="34" charset="0"/>
              </a:rPr>
              <a:t> </a:t>
            </a:r>
          </a:p>
        </p:txBody>
      </p:sp>
      <p:sp>
        <p:nvSpPr>
          <p:cNvPr id="5" name="Content Placeholder 2">
            <a:extLst>
              <a:ext uri="{FF2B5EF4-FFF2-40B4-BE49-F238E27FC236}">
                <a16:creationId xmlns:a16="http://schemas.microsoft.com/office/drawing/2014/main" id="{11E7E752-A540-0F91-FB64-7A03C37EA93E}"/>
              </a:ext>
            </a:extLst>
          </p:cNvPr>
          <p:cNvSpPr txBox="1">
            <a:spLocks/>
          </p:cNvSpPr>
          <p:nvPr/>
        </p:nvSpPr>
        <p:spPr>
          <a:xfrm>
            <a:off x="486508" y="1429068"/>
            <a:ext cx="10515600" cy="27479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AU" sz="2400" dirty="0"/>
          </a:p>
        </p:txBody>
      </p:sp>
      <p:sp>
        <p:nvSpPr>
          <p:cNvPr id="7" name="TextBox 6">
            <a:extLst>
              <a:ext uri="{FF2B5EF4-FFF2-40B4-BE49-F238E27FC236}">
                <a16:creationId xmlns:a16="http://schemas.microsoft.com/office/drawing/2014/main" id="{B17169FA-5E2D-1FB7-7137-BCF5BCB27C33}"/>
              </a:ext>
            </a:extLst>
          </p:cNvPr>
          <p:cNvSpPr txBox="1"/>
          <p:nvPr/>
        </p:nvSpPr>
        <p:spPr>
          <a:xfrm>
            <a:off x="599343" y="1565483"/>
            <a:ext cx="10402765" cy="2123658"/>
          </a:xfrm>
          <a:prstGeom prst="rect">
            <a:avLst/>
          </a:prstGeom>
          <a:noFill/>
        </p:spPr>
        <p:txBody>
          <a:bodyPr wrap="square">
            <a:spAutoFit/>
          </a:bodyPr>
          <a:lstStyle/>
          <a:p>
            <a:pPr marL="285750" indent="-285750">
              <a:spcBef>
                <a:spcPts val="600"/>
              </a:spcBef>
              <a:spcAft>
                <a:spcPts val="600"/>
              </a:spcAft>
              <a:buFont typeface="Arial" panose="020B0604020202020204" pitchFamily="34" charset="0"/>
              <a:buChar char="•"/>
            </a:pPr>
            <a:r>
              <a:rPr lang="en-AU" sz="2800" b="1" dirty="0" err="1">
                <a:latin typeface="KaiTi" panose="02010609060101010101" pitchFamily="49" charset="-122"/>
                <a:ea typeface="KaiTi" panose="02010609060101010101" pitchFamily="49" charset="-122"/>
              </a:rPr>
              <a:t>我们需要多少人</a:t>
            </a:r>
            <a:r>
              <a:rPr lang="en-AU" sz="2800" b="1" dirty="0">
                <a:latin typeface="KaiTi" panose="02010609060101010101" pitchFamily="49" charset="-122"/>
                <a:ea typeface="KaiTi" panose="02010609060101010101" pitchFamily="49" charset="-122"/>
              </a:rPr>
              <a:t>/</a:t>
            </a:r>
            <a:r>
              <a:rPr lang="en-AU" sz="2800" b="1" dirty="0" err="1">
                <a:latin typeface="KaiTi" panose="02010609060101010101" pitchFamily="49" charset="-122"/>
                <a:ea typeface="KaiTi" panose="02010609060101010101" pitchFamily="49" charset="-122"/>
              </a:rPr>
              <a:t>参与者</a:t>
            </a:r>
            <a:r>
              <a:rPr lang="en-AU" sz="2800" b="1" dirty="0">
                <a:latin typeface="KaiTi" panose="02010609060101010101" pitchFamily="49" charset="-122"/>
                <a:ea typeface="KaiTi" panose="02010609060101010101" pitchFamily="49" charset="-122"/>
              </a:rPr>
              <a:t>/</a:t>
            </a:r>
            <a:r>
              <a:rPr lang="en-AU" sz="2800" b="1" dirty="0" err="1">
                <a:latin typeface="KaiTi" panose="02010609060101010101" pitchFamily="49" charset="-122"/>
                <a:ea typeface="KaiTi" panose="02010609060101010101" pitchFamily="49" charset="-122"/>
              </a:rPr>
              <a:t>患者来解答我们的研究问题</a:t>
            </a:r>
            <a:r>
              <a:rPr lang="en-AU" sz="2800" b="1" dirty="0">
                <a:latin typeface="KaiTi" panose="02010609060101010101" pitchFamily="49" charset="-122"/>
                <a:ea typeface="KaiTi" panose="02010609060101010101" pitchFamily="49" charset="-122"/>
              </a:rPr>
              <a:t>？</a:t>
            </a:r>
          </a:p>
          <a:p>
            <a:pPr marL="285750" indent="-285750">
              <a:spcBef>
                <a:spcPts val="600"/>
              </a:spcBef>
              <a:spcAft>
                <a:spcPts val="600"/>
              </a:spcAft>
              <a:buFont typeface="Arial" panose="020B0604020202020204" pitchFamily="34" charset="0"/>
              <a:buChar char="•"/>
            </a:pPr>
            <a:r>
              <a:rPr lang="en-AU" sz="2800" b="1" dirty="0" err="1">
                <a:latin typeface="KaiTi" panose="02010609060101010101" pitchFamily="49" charset="-122"/>
                <a:ea typeface="KaiTi" panose="02010609060101010101" pitchFamily="49" charset="-122"/>
              </a:rPr>
              <a:t>人数足够多，以便有合理的机会解答研究问题</a:t>
            </a:r>
            <a:r>
              <a:rPr lang="en-AU" sz="2800" b="1" dirty="0">
                <a:latin typeface="KaiTi" panose="02010609060101010101" pitchFamily="49" charset="-122"/>
                <a:ea typeface="KaiTi" panose="02010609060101010101" pitchFamily="49" charset="-122"/>
              </a:rPr>
              <a:t>。</a:t>
            </a:r>
          </a:p>
          <a:p>
            <a:pPr marL="285750" indent="-285750">
              <a:spcBef>
                <a:spcPts val="600"/>
              </a:spcBef>
              <a:spcAft>
                <a:spcPts val="600"/>
              </a:spcAft>
              <a:buFont typeface="Arial" panose="020B0604020202020204" pitchFamily="34" charset="0"/>
              <a:buChar char="•"/>
            </a:pPr>
            <a:r>
              <a:rPr lang="en-AU" sz="2800" b="1" dirty="0" err="1">
                <a:latin typeface="KaiTi" panose="02010609060101010101" pitchFamily="49" charset="-122"/>
                <a:ea typeface="KaiTi" panose="02010609060101010101" pitchFamily="49" charset="-122"/>
              </a:rPr>
              <a:t>在以下方面尽可能降低成本：金钱、决策延迟、参与者时间、您的时间（机会成本</a:t>
            </a:r>
            <a:r>
              <a:rPr lang="en-AU" sz="2800" b="1" dirty="0">
                <a:latin typeface="KaiTi" panose="02010609060101010101" pitchFamily="49" charset="-122"/>
                <a:ea typeface="KaiTi" panose="02010609060101010101" pitchFamily="49" charset="-122"/>
              </a:rPr>
              <a:t>）</a:t>
            </a:r>
          </a:p>
        </p:txBody>
      </p:sp>
    </p:spTree>
    <p:extLst>
      <p:ext uri="{BB962C8B-B14F-4D97-AF65-F5344CB8AC3E}">
        <p14:creationId xmlns:p14="http://schemas.microsoft.com/office/powerpoint/2010/main" val="11848499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B27A6C-6F21-E64B-CB65-FEBE1A040504}"/>
              </a:ext>
            </a:extLst>
          </p:cNvPr>
          <p:cNvSpPr>
            <a:spLocks noGrp="1"/>
          </p:cNvSpPr>
          <p:nvPr>
            <p:ph type="title"/>
          </p:nvPr>
        </p:nvSpPr>
        <p:spPr>
          <a:xfrm>
            <a:off x="838200" y="0"/>
            <a:ext cx="10515600" cy="1131644"/>
          </a:xfrm>
        </p:spPr>
        <p:txBody>
          <a:bodyPr>
            <a:noAutofit/>
          </a:bodyPr>
          <a:lstStyle/>
          <a:p>
            <a:r>
              <a:rPr lang="en-AU" sz="3600" dirty="0"/>
              <a:t>Rule 3. Justify your sample size</a:t>
            </a:r>
            <a:br>
              <a:rPr lang="en-AU" sz="3600" dirty="0"/>
            </a:br>
            <a:r>
              <a:rPr lang="ja-JP" altLang="en-US" sz="3600" b="1">
                <a:latin typeface="KaiTi" panose="02010609060101010101" pitchFamily="49" charset="-122"/>
                <a:ea typeface="KaiTi" panose="02010609060101010101" pitchFamily="49" charset="-122"/>
              </a:rPr>
              <a:t>规则</a:t>
            </a:r>
            <a:r>
              <a:rPr lang="en-US" altLang="ja-JP" sz="3600" b="1" dirty="0">
                <a:latin typeface="KaiTi" panose="02010609060101010101" pitchFamily="49" charset="-122"/>
                <a:ea typeface="KaiTi" panose="02010609060101010101" pitchFamily="49" charset="-122"/>
              </a:rPr>
              <a:t>3. </a:t>
            </a:r>
            <a:r>
              <a:rPr lang="en-AU" sz="3600" b="1" dirty="0" err="1">
                <a:latin typeface="KaiTi" panose="02010609060101010101" pitchFamily="49" charset="-122"/>
                <a:ea typeface="KaiTi" panose="02010609060101010101" pitchFamily="49" charset="-122"/>
              </a:rPr>
              <a:t>论证样本量</a:t>
            </a:r>
            <a:r>
              <a:rPr lang="ja-JP" altLang="en-US" sz="3600" b="1">
                <a:latin typeface="KaiTi" panose="02010609060101010101" pitchFamily="49" charset="-122"/>
                <a:ea typeface="KaiTi" panose="02010609060101010101" pitchFamily="49" charset="-122"/>
              </a:rPr>
              <a:t>的合理性 </a:t>
            </a:r>
            <a:endParaRPr lang="en-AU" sz="3600" dirty="0"/>
          </a:p>
        </p:txBody>
      </p:sp>
      <p:pic>
        <p:nvPicPr>
          <p:cNvPr id="5" name="Content Placeholder 4">
            <a:extLst>
              <a:ext uri="{FF2B5EF4-FFF2-40B4-BE49-F238E27FC236}">
                <a16:creationId xmlns:a16="http://schemas.microsoft.com/office/drawing/2014/main" id="{AED4CFA5-64FF-3ACC-7125-746F209F91B4}"/>
              </a:ext>
            </a:extLst>
          </p:cNvPr>
          <p:cNvPicPr>
            <a:picLocks noGrp="1" noChangeAspect="1"/>
          </p:cNvPicPr>
          <p:nvPr>
            <p:ph idx="1"/>
          </p:nvPr>
        </p:nvPicPr>
        <p:blipFill>
          <a:blip r:embed="rId2"/>
          <a:stretch>
            <a:fillRect/>
          </a:stretch>
        </p:blipFill>
        <p:spPr>
          <a:xfrm>
            <a:off x="2398955" y="1131643"/>
            <a:ext cx="7407979" cy="5559750"/>
          </a:xfrm>
          <a:prstGeom prst="rect">
            <a:avLst/>
          </a:prstGeom>
        </p:spPr>
      </p:pic>
      <p:sp>
        <p:nvSpPr>
          <p:cNvPr id="4" name="TextBox 3">
            <a:extLst>
              <a:ext uri="{FF2B5EF4-FFF2-40B4-BE49-F238E27FC236}">
                <a16:creationId xmlns:a16="http://schemas.microsoft.com/office/drawing/2014/main" id="{69D6291C-EA80-66F9-7AD7-903123C867A0}"/>
              </a:ext>
            </a:extLst>
          </p:cNvPr>
          <p:cNvSpPr txBox="1"/>
          <p:nvPr/>
        </p:nvSpPr>
        <p:spPr>
          <a:xfrm>
            <a:off x="838200" y="1242176"/>
            <a:ext cx="1810422" cy="3416320"/>
          </a:xfrm>
          <a:prstGeom prst="rect">
            <a:avLst/>
          </a:prstGeom>
          <a:noFill/>
        </p:spPr>
        <p:txBody>
          <a:bodyPr wrap="square">
            <a:spAutoFit/>
          </a:bodyPr>
          <a:lstStyle/>
          <a:p>
            <a:r>
              <a:rPr lang="en-AU" sz="2400" b="1" dirty="0" err="1">
                <a:latin typeface="KaiTi" panose="02010609060101010101" pitchFamily="49" charset="-122"/>
                <a:ea typeface="KaiTi" panose="02010609060101010101" pitchFamily="49" charset="-122"/>
              </a:rPr>
              <a:t>I型错误</a:t>
            </a:r>
            <a:endParaRPr lang="en-AU" sz="2400" b="1" dirty="0">
              <a:latin typeface="KaiTi" panose="02010609060101010101" pitchFamily="49" charset="-122"/>
              <a:ea typeface="KaiTi" panose="02010609060101010101" pitchFamily="49" charset="-122"/>
            </a:endParaRPr>
          </a:p>
          <a:p>
            <a:r>
              <a:rPr lang="en-AU" sz="2400" b="1" dirty="0">
                <a:latin typeface="KaiTi" panose="02010609060101010101" pitchFamily="49" charset="-122"/>
                <a:ea typeface="KaiTi" panose="02010609060101010101" pitchFamily="49" charset="-122"/>
              </a:rPr>
              <a:t>-</a:t>
            </a:r>
            <a:r>
              <a:rPr lang="en-AU" sz="2400" b="1" dirty="0" err="1">
                <a:latin typeface="KaiTi" panose="02010609060101010101" pitchFamily="49" charset="-122"/>
                <a:ea typeface="KaiTi" panose="02010609060101010101" pitchFamily="49" charset="-122"/>
              </a:rPr>
              <a:t>假阳性</a:t>
            </a:r>
            <a:endParaRPr lang="en-AU" sz="2400" b="1" dirty="0">
              <a:latin typeface="KaiTi" panose="02010609060101010101" pitchFamily="49" charset="-122"/>
              <a:ea typeface="KaiTi" panose="02010609060101010101" pitchFamily="49" charset="-122"/>
            </a:endParaRPr>
          </a:p>
          <a:p>
            <a:endParaRPr lang="en-AU" sz="2400" b="1" dirty="0">
              <a:latin typeface="KaiTi" panose="02010609060101010101" pitchFamily="49" charset="-122"/>
              <a:ea typeface="KaiTi" panose="02010609060101010101" pitchFamily="49" charset="-122"/>
            </a:endParaRPr>
          </a:p>
          <a:p>
            <a:endParaRPr lang="en-AU" sz="2400" b="1" dirty="0">
              <a:latin typeface="KaiTi" panose="02010609060101010101" pitchFamily="49" charset="-122"/>
              <a:ea typeface="KaiTi" panose="02010609060101010101" pitchFamily="49" charset="-122"/>
            </a:endParaRPr>
          </a:p>
          <a:p>
            <a:endParaRPr lang="en-AU" sz="2400" b="1" dirty="0">
              <a:latin typeface="KaiTi" panose="02010609060101010101" pitchFamily="49" charset="-122"/>
              <a:ea typeface="KaiTi" panose="02010609060101010101" pitchFamily="49" charset="-122"/>
            </a:endParaRPr>
          </a:p>
          <a:p>
            <a:endParaRPr lang="en-AU" sz="2400" b="1" dirty="0">
              <a:latin typeface="KaiTi" panose="02010609060101010101" pitchFamily="49" charset="-122"/>
              <a:ea typeface="KaiTi" panose="02010609060101010101" pitchFamily="49" charset="-122"/>
            </a:endParaRPr>
          </a:p>
          <a:p>
            <a:endParaRPr lang="en-AU" sz="2400" b="1" dirty="0">
              <a:latin typeface="KaiTi" panose="02010609060101010101" pitchFamily="49" charset="-122"/>
              <a:ea typeface="KaiTi" panose="02010609060101010101" pitchFamily="49" charset="-122"/>
            </a:endParaRPr>
          </a:p>
          <a:p>
            <a:endParaRPr lang="en-AU" sz="2400" b="1" dirty="0">
              <a:latin typeface="KaiTi" panose="02010609060101010101" pitchFamily="49" charset="-122"/>
              <a:ea typeface="KaiTi" panose="02010609060101010101" pitchFamily="49" charset="-122"/>
            </a:endParaRPr>
          </a:p>
          <a:p>
            <a:r>
              <a:rPr lang="en-AU" sz="2400" b="1" dirty="0" err="1">
                <a:latin typeface="KaiTi" panose="02010609060101010101" pitchFamily="49" charset="-122"/>
                <a:ea typeface="KaiTi" panose="02010609060101010101" pitchFamily="49" charset="-122"/>
              </a:rPr>
              <a:t>你怀孕了</a:t>
            </a:r>
            <a:endParaRPr lang="en-AU" sz="2400" b="1" dirty="0">
              <a:latin typeface="KaiTi" panose="02010609060101010101" pitchFamily="49" charset="-122"/>
              <a:ea typeface="KaiTi" panose="02010609060101010101" pitchFamily="49" charset="-122"/>
            </a:endParaRPr>
          </a:p>
        </p:txBody>
      </p:sp>
      <p:sp>
        <p:nvSpPr>
          <p:cNvPr id="6" name="TextBox 5">
            <a:extLst>
              <a:ext uri="{FF2B5EF4-FFF2-40B4-BE49-F238E27FC236}">
                <a16:creationId xmlns:a16="http://schemas.microsoft.com/office/drawing/2014/main" id="{A3DD8C89-70CB-EB14-0813-AE6E62F7CD06}"/>
              </a:ext>
            </a:extLst>
          </p:cNvPr>
          <p:cNvSpPr txBox="1"/>
          <p:nvPr/>
        </p:nvSpPr>
        <p:spPr>
          <a:xfrm>
            <a:off x="9999998" y="1242176"/>
            <a:ext cx="1810422" cy="1569660"/>
          </a:xfrm>
          <a:prstGeom prst="rect">
            <a:avLst/>
          </a:prstGeom>
          <a:noFill/>
        </p:spPr>
        <p:txBody>
          <a:bodyPr wrap="square">
            <a:spAutoFit/>
          </a:bodyPr>
          <a:lstStyle/>
          <a:p>
            <a:r>
              <a:rPr lang="en-AU" sz="2400" b="1" dirty="0" err="1">
                <a:latin typeface="KaiTi" panose="02010609060101010101" pitchFamily="49" charset="-122"/>
                <a:ea typeface="KaiTi" panose="02010609060101010101" pitchFamily="49" charset="-122"/>
              </a:rPr>
              <a:t>II型错误</a:t>
            </a:r>
            <a:endParaRPr lang="en-AU" sz="2400" b="1" dirty="0">
              <a:latin typeface="KaiTi" panose="02010609060101010101" pitchFamily="49" charset="-122"/>
              <a:ea typeface="KaiTi" panose="02010609060101010101" pitchFamily="49" charset="-122"/>
            </a:endParaRPr>
          </a:p>
          <a:p>
            <a:r>
              <a:rPr lang="en-AU" sz="2400" b="1" dirty="0">
                <a:latin typeface="KaiTi" panose="02010609060101010101" pitchFamily="49" charset="-122"/>
                <a:ea typeface="KaiTi" panose="02010609060101010101" pitchFamily="49" charset="-122"/>
              </a:rPr>
              <a:t>-</a:t>
            </a:r>
            <a:r>
              <a:rPr lang="ja-JP" altLang="en-US" sz="2400" b="1">
                <a:latin typeface="KaiTi" panose="02010609060101010101" pitchFamily="49" charset="-122"/>
                <a:ea typeface="KaiTi" panose="02010609060101010101" pitchFamily="49" charset="-122"/>
              </a:rPr>
              <a:t>假阴</a:t>
            </a:r>
            <a:r>
              <a:rPr lang="en-AU" sz="2400" b="1" dirty="0" err="1">
                <a:latin typeface="KaiTi" panose="02010609060101010101" pitchFamily="49" charset="-122"/>
                <a:ea typeface="KaiTi" panose="02010609060101010101" pitchFamily="49" charset="-122"/>
              </a:rPr>
              <a:t>性</a:t>
            </a:r>
            <a:endParaRPr lang="en-AU" sz="2400" b="1" dirty="0">
              <a:latin typeface="KaiTi" panose="02010609060101010101" pitchFamily="49" charset="-122"/>
              <a:ea typeface="KaiTi" panose="02010609060101010101" pitchFamily="49" charset="-122"/>
            </a:endParaRPr>
          </a:p>
          <a:p>
            <a:endParaRPr lang="en-AU" sz="2400" b="1" dirty="0">
              <a:latin typeface="KaiTi" panose="02010609060101010101" pitchFamily="49" charset="-122"/>
              <a:ea typeface="KaiTi" panose="02010609060101010101" pitchFamily="49" charset="-122"/>
            </a:endParaRPr>
          </a:p>
          <a:p>
            <a:r>
              <a:rPr lang="en-AU" sz="2400" b="1" dirty="0" err="1">
                <a:latin typeface="KaiTi" panose="02010609060101010101" pitchFamily="49" charset="-122"/>
                <a:ea typeface="KaiTi" panose="02010609060101010101" pitchFamily="49" charset="-122"/>
              </a:rPr>
              <a:t>你没有怀孕</a:t>
            </a:r>
            <a:endParaRPr lang="en-AU" sz="2400" b="1" dirty="0">
              <a:latin typeface="KaiTi" panose="02010609060101010101" pitchFamily="49" charset="-122"/>
              <a:ea typeface="KaiTi" panose="02010609060101010101" pitchFamily="49" charset="-122"/>
            </a:endParaRPr>
          </a:p>
        </p:txBody>
      </p:sp>
    </p:spTree>
    <p:extLst>
      <p:ext uri="{BB962C8B-B14F-4D97-AF65-F5344CB8AC3E}">
        <p14:creationId xmlns:p14="http://schemas.microsoft.com/office/powerpoint/2010/main" val="25215418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5000"/>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8640A0-912E-D496-2BC5-38D1086A0A36}"/>
              </a:ext>
            </a:extLst>
          </p:cNvPr>
          <p:cNvSpPr>
            <a:spLocks noGrp="1"/>
          </p:cNvSpPr>
          <p:nvPr>
            <p:ph type="title"/>
          </p:nvPr>
        </p:nvSpPr>
        <p:spPr>
          <a:xfrm>
            <a:off x="838200" y="322103"/>
            <a:ext cx="10515600" cy="1325563"/>
          </a:xfrm>
        </p:spPr>
        <p:txBody>
          <a:bodyPr>
            <a:normAutofit/>
          </a:bodyPr>
          <a:lstStyle/>
          <a:p>
            <a:r>
              <a:rPr lang="en-AU" sz="3600" dirty="0"/>
              <a:t>Rule 4. Write a data management plan</a:t>
            </a:r>
            <a:br>
              <a:rPr lang="en-AU" sz="4000" dirty="0"/>
            </a:br>
            <a:r>
              <a:rPr lang="ja-JP" altLang="en-US" sz="4000" b="1">
                <a:latin typeface="KaiTi" panose="02010609060101010101" pitchFamily="49" charset="-122"/>
                <a:ea typeface="KaiTi" panose="02010609060101010101" pitchFamily="49" charset="-122"/>
              </a:rPr>
              <a:t>规则</a:t>
            </a:r>
            <a:r>
              <a:rPr lang="en-AU" sz="4000" b="1" dirty="0">
                <a:latin typeface="KaiTi" panose="02010609060101010101" pitchFamily="49" charset="-122"/>
                <a:ea typeface="KaiTi" panose="02010609060101010101" pitchFamily="49" charset="-122"/>
              </a:rPr>
              <a:t>4. </a:t>
            </a:r>
            <a:r>
              <a:rPr lang="en-AU" sz="4000" b="1" dirty="0" err="1">
                <a:latin typeface="KaiTi" panose="02010609060101010101" pitchFamily="49" charset="-122"/>
                <a:ea typeface="KaiTi" panose="02010609060101010101" pitchFamily="49" charset="-122"/>
              </a:rPr>
              <a:t>撰写数据管理计划</a:t>
            </a:r>
            <a:endParaRPr lang="en-AU" sz="4000" dirty="0"/>
          </a:p>
        </p:txBody>
      </p:sp>
      <p:sp>
        <p:nvSpPr>
          <p:cNvPr id="3" name="Content Placeholder 2">
            <a:extLst>
              <a:ext uri="{FF2B5EF4-FFF2-40B4-BE49-F238E27FC236}">
                <a16:creationId xmlns:a16="http://schemas.microsoft.com/office/drawing/2014/main" id="{7C2C9CFC-EFF4-22AE-26F9-E85296322ACA}"/>
              </a:ext>
            </a:extLst>
          </p:cNvPr>
          <p:cNvSpPr>
            <a:spLocks noGrp="1"/>
          </p:cNvSpPr>
          <p:nvPr>
            <p:ph idx="1"/>
          </p:nvPr>
        </p:nvSpPr>
        <p:spPr>
          <a:xfrm>
            <a:off x="838200" y="4360988"/>
            <a:ext cx="10515600" cy="1991820"/>
          </a:xfrm>
        </p:spPr>
        <p:txBody>
          <a:bodyPr>
            <a:normAutofit fontScale="70000" lnSpcReduction="20000"/>
          </a:bodyPr>
          <a:lstStyle/>
          <a:p>
            <a:r>
              <a:rPr lang="en-AU" dirty="0"/>
              <a:t>Without high quality data, the whole study can be pointless</a:t>
            </a:r>
          </a:p>
          <a:p>
            <a:r>
              <a:rPr lang="en-AU" dirty="0"/>
              <a:t>Recent mistakes: ethnicity (categorical) treated as continuous, and month of the year (circular) treated as linear</a:t>
            </a:r>
          </a:p>
          <a:p>
            <a:r>
              <a:rPr lang="en-AU" dirty="0"/>
              <a:t>Beware of Excel! </a:t>
            </a:r>
            <a:r>
              <a:rPr lang="en-AU" dirty="0">
                <a:hlinkClick r:id="rId3"/>
              </a:rPr>
              <a:t>https://doi.org/10.1080/00031305.2017.1375989</a:t>
            </a:r>
            <a:r>
              <a:rPr lang="en-AU" dirty="0"/>
              <a:t> </a:t>
            </a:r>
          </a:p>
          <a:p>
            <a:r>
              <a:rPr lang="en-AU" dirty="0"/>
              <a:t>Create a data dictionary</a:t>
            </a:r>
          </a:p>
          <a:p>
            <a:r>
              <a:rPr lang="en-AU" dirty="0"/>
              <a:t>Not exciting but is important</a:t>
            </a:r>
          </a:p>
        </p:txBody>
      </p:sp>
      <p:sp>
        <p:nvSpPr>
          <p:cNvPr id="4" name="Rectangle 1">
            <a:extLst>
              <a:ext uri="{FF2B5EF4-FFF2-40B4-BE49-F238E27FC236}">
                <a16:creationId xmlns:a16="http://schemas.microsoft.com/office/drawing/2014/main" id="{50817D36-B8B3-FE3F-B5B5-F88A71D03B62}"/>
              </a:ext>
            </a:extLst>
          </p:cNvPr>
          <p:cNvSpPr>
            <a:spLocks noChangeArrowheads="1"/>
          </p:cNvSpPr>
          <p:nvPr/>
        </p:nvSpPr>
        <p:spPr bwMode="auto">
          <a:xfrm>
            <a:off x="198120" y="653288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Photo by </a:t>
            </a:r>
            <a:r>
              <a:rPr kumimoji="0" lang="en-US" altLang="en-US" sz="1800" b="0" i="0" u="none" strike="noStrike" cap="none" normalizeH="0" baseline="0" dirty="0">
                <a:ln>
                  <a:noFill/>
                </a:ln>
                <a:solidFill>
                  <a:schemeClr val="tx1"/>
                </a:solidFill>
                <a:effectLst/>
                <a:latin typeface="Arial" panose="020B0604020202020204" pitchFamily="34" charset="0"/>
                <a:hlinkClick r:id="rId4"/>
              </a:rPr>
              <a:t>Sander Sammy</a:t>
            </a:r>
            <a:r>
              <a:rPr kumimoji="0" lang="en-US" altLang="en-US" sz="1800" b="0" i="0" u="none" strike="noStrike" cap="none" normalizeH="0" baseline="0" dirty="0">
                <a:ln>
                  <a:noFill/>
                </a:ln>
                <a:solidFill>
                  <a:schemeClr val="tx1"/>
                </a:solidFill>
                <a:effectLst/>
                <a:latin typeface="Arial" panose="020B0604020202020204" pitchFamily="34" charset="0"/>
              </a:rPr>
              <a:t> on </a:t>
            </a:r>
            <a:r>
              <a:rPr kumimoji="0" lang="en-US" altLang="en-US" sz="1800" b="0" i="0" u="none" strike="noStrike" cap="none" normalizeH="0" baseline="0" dirty="0" err="1">
                <a:ln>
                  <a:noFill/>
                </a:ln>
                <a:solidFill>
                  <a:schemeClr val="tx1"/>
                </a:solidFill>
                <a:effectLst/>
                <a:latin typeface="Arial" panose="020B0604020202020204" pitchFamily="34" charset="0"/>
                <a:hlinkClick r:id="rId5"/>
              </a:rPr>
              <a:t>Unsplash</a:t>
            </a:r>
            <a:r>
              <a:rPr kumimoji="0" lang="en-US" altLang="en-US" sz="1800" b="0" i="0" u="none" strike="noStrike" cap="none" normalizeH="0" baseline="0" dirty="0">
                <a:ln>
                  <a:noFill/>
                </a:ln>
                <a:solidFill>
                  <a:schemeClr val="tx1"/>
                </a:solidFill>
                <a:effectLst/>
                <a:latin typeface="Arial" panose="020B0604020202020204" pitchFamily="34" charset="0"/>
              </a:rPr>
              <a:t> </a:t>
            </a:r>
          </a:p>
        </p:txBody>
      </p:sp>
      <p:sp>
        <p:nvSpPr>
          <p:cNvPr id="5" name="Content Placeholder 2">
            <a:extLst>
              <a:ext uri="{FF2B5EF4-FFF2-40B4-BE49-F238E27FC236}">
                <a16:creationId xmlns:a16="http://schemas.microsoft.com/office/drawing/2014/main" id="{97E62EE6-92C6-2E5C-D20A-6F0E4F211EC7}"/>
              </a:ext>
            </a:extLst>
          </p:cNvPr>
          <p:cNvSpPr txBox="1">
            <a:spLocks/>
          </p:cNvSpPr>
          <p:nvPr/>
        </p:nvSpPr>
        <p:spPr>
          <a:xfrm>
            <a:off x="718038" y="1583763"/>
            <a:ext cx="10755924" cy="259714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ja-JP" altLang="en-US" sz="2400" b="1">
                <a:latin typeface="KaiTi" panose="02010609060101010101" pitchFamily="49" charset="-122"/>
                <a:ea typeface="KaiTi" panose="02010609060101010101" pitchFamily="49" charset="-122"/>
              </a:rPr>
              <a:t>如果没有高质量的数据，整个研究都可能毫无意义。</a:t>
            </a:r>
          </a:p>
          <a:p>
            <a:r>
              <a:rPr lang="ja-JP" altLang="en-US" sz="2400" b="1">
                <a:latin typeface="KaiTi" panose="02010609060101010101" pitchFamily="49" charset="-122"/>
                <a:ea typeface="KaiTi" panose="02010609060101010101" pitchFamily="49" charset="-122"/>
              </a:rPr>
              <a:t>最近的错误：将种族（分类）处理为连续数据，将月份（循环）处理为线性数据。</a:t>
            </a:r>
          </a:p>
          <a:p>
            <a:r>
              <a:rPr lang="ja-JP" altLang="en-US" sz="2400" b="1">
                <a:latin typeface="KaiTi" panose="02010609060101010101" pitchFamily="49" charset="-122"/>
                <a:ea typeface="KaiTi" panose="02010609060101010101" pitchFamily="49" charset="-122"/>
              </a:rPr>
              <a:t>小心 </a:t>
            </a:r>
            <a:r>
              <a:rPr lang="en-AU" sz="1800" dirty="0" err="1">
                <a:latin typeface="Tahoma" panose="020B0604030504040204" pitchFamily="34" charset="0"/>
                <a:ea typeface="Tahoma" panose="020B0604030504040204" pitchFamily="34" charset="0"/>
                <a:cs typeface="Tahoma" panose="020B0604030504040204" pitchFamily="34" charset="0"/>
              </a:rPr>
              <a:t>Excel！https</a:t>
            </a:r>
            <a:r>
              <a:rPr lang="en-AU" sz="1800" dirty="0">
                <a:latin typeface="Tahoma" panose="020B0604030504040204" pitchFamily="34" charset="0"/>
                <a:ea typeface="Tahoma" panose="020B0604030504040204" pitchFamily="34" charset="0"/>
                <a:cs typeface="Tahoma" panose="020B0604030504040204" pitchFamily="34" charset="0"/>
              </a:rPr>
              <a:t>://</a:t>
            </a:r>
            <a:r>
              <a:rPr lang="en-AU" sz="1800" dirty="0" err="1">
                <a:latin typeface="Tahoma" panose="020B0604030504040204" pitchFamily="34" charset="0"/>
                <a:ea typeface="Tahoma" panose="020B0604030504040204" pitchFamily="34" charset="0"/>
                <a:cs typeface="Tahoma" panose="020B0604030504040204" pitchFamily="34" charset="0"/>
              </a:rPr>
              <a:t>doi.org</a:t>
            </a:r>
            <a:r>
              <a:rPr lang="en-AU" sz="1800" dirty="0">
                <a:latin typeface="Tahoma" panose="020B0604030504040204" pitchFamily="34" charset="0"/>
                <a:ea typeface="Tahoma" panose="020B0604030504040204" pitchFamily="34" charset="0"/>
                <a:cs typeface="Tahoma" panose="020B0604030504040204" pitchFamily="34" charset="0"/>
              </a:rPr>
              <a:t>/10.1080/00031305.2017.1375989</a:t>
            </a:r>
            <a:endParaRPr lang="en-AU" sz="2400" dirty="0">
              <a:latin typeface="Tahoma" panose="020B0604030504040204" pitchFamily="34" charset="0"/>
              <a:ea typeface="Tahoma" panose="020B0604030504040204" pitchFamily="34" charset="0"/>
              <a:cs typeface="Tahoma" panose="020B0604030504040204" pitchFamily="34" charset="0"/>
            </a:endParaRPr>
          </a:p>
          <a:p>
            <a:r>
              <a:rPr lang="ja-JP" altLang="en-US" sz="2400" b="1">
                <a:latin typeface="KaiTi" panose="02010609060101010101" pitchFamily="49" charset="-122"/>
                <a:ea typeface="KaiTi" panose="02010609060101010101" pitchFamily="49" charset="-122"/>
              </a:rPr>
              <a:t>创建数据字典</a:t>
            </a:r>
          </a:p>
          <a:p>
            <a:r>
              <a:rPr lang="ja-JP" altLang="en-US" sz="2400" b="1">
                <a:latin typeface="KaiTi" panose="02010609060101010101" pitchFamily="49" charset="-122"/>
                <a:ea typeface="KaiTi" panose="02010609060101010101" pitchFamily="49" charset="-122"/>
              </a:rPr>
              <a:t>虽然不令人兴奋，但很重要。</a:t>
            </a:r>
            <a:endParaRPr lang="en-AU" sz="2400" b="1" dirty="0">
              <a:latin typeface="KaiTi" panose="02010609060101010101" pitchFamily="49" charset="-122"/>
              <a:ea typeface="KaiTi" panose="02010609060101010101" pitchFamily="49" charset="-122"/>
            </a:endParaRPr>
          </a:p>
        </p:txBody>
      </p:sp>
    </p:spTree>
    <p:extLst>
      <p:ext uri="{BB962C8B-B14F-4D97-AF65-F5344CB8AC3E}">
        <p14:creationId xmlns:p14="http://schemas.microsoft.com/office/powerpoint/2010/main" val="3060829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22" presetClass="entr" presetSubtype="8" fill="hold"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animEffect transition="in" filter="wipe(left)">
                                      <p:cBhvr>
                                        <p:cTn id="13" dur="500"/>
                                        <p:tgtEl>
                                          <p:spTgt spid="5">
                                            <p:txEl>
                                              <p:pRg st="2" end="2"/>
                                            </p:txEl>
                                          </p:spTgt>
                                        </p:tgtEl>
                                      </p:cBhvr>
                                    </p:animEffect>
                                  </p:childTnLst>
                                </p:cTn>
                              </p:par>
                              <p:par>
                                <p:cTn id="14" presetID="22" presetClass="entr" presetSubtype="8" fill="hold" nodeType="withEffect">
                                  <p:stCondLst>
                                    <p:cond delay="0"/>
                                  </p:stCondLst>
                                  <p:childTnLst>
                                    <p:set>
                                      <p:cBhvr>
                                        <p:cTn id="15" dur="1" fill="hold">
                                          <p:stCondLst>
                                            <p:cond delay="0"/>
                                          </p:stCondLst>
                                        </p:cTn>
                                        <p:tgtEl>
                                          <p:spTgt spid="5">
                                            <p:txEl>
                                              <p:pRg st="3" end="3"/>
                                            </p:txEl>
                                          </p:spTgt>
                                        </p:tgtEl>
                                        <p:attrNameLst>
                                          <p:attrName>style.visibility</p:attrName>
                                        </p:attrNameLst>
                                      </p:cBhvr>
                                      <p:to>
                                        <p:strVal val="visible"/>
                                      </p:to>
                                    </p:set>
                                    <p:animEffect transition="in" filter="wipe(left)">
                                      <p:cBhvr>
                                        <p:cTn id="16" dur="500"/>
                                        <p:tgtEl>
                                          <p:spTgt spid="5">
                                            <p:txEl>
                                              <p:pRg st="3" end="3"/>
                                            </p:txEl>
                                          </p:spTgt>
                                        </p:tgtEl>
                                      </p:cBhvr>
                                    </p:animEffect>
                                  </p:childTnLst>
                                </p:cTn>
                              </p:par>
                              <p:par>
                                <p:cTn id="17" presetID="22" presetClass="entr" presetSubtype="8" fill="hold" nodeType="with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animEffect transition="in" filter="wipe(left)">
                                      <p:cBhvr>
                                        <p:cTn id="19" dur="5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E4A6F4-5A53-955B-D982-FD8E38AC0287}"/>
              </a:ext>
            </a:extLst>
          </p:cNvPr>
          <p:cNvSpPr>
            <a:spLocks noGrp="1"/>
          </p:cNvSpPr>
          <p:nvPr>
            <p:ph type="title"/>
          </p:nvPr>
        </p:nvSpPr>
        <p:spPr>
          <a:xfrm>
            <a:off x="838200" y="365126"/>
            <a:ext cx="10515600" cy="842352"/>
          </a:xfrm>
        </p:spPr>
        <p:txBody>
          <a:bodyPr>
            <a:normAutofit fontScale="90000"/>
          </a:bodyPr>
          <a:lstStyle/>
          <a:p>
            <a:r>
              <a:rPr lang="en-AU" sz="3600" dirty="0"/>
              <a:t>Rule 5: Reduce bias</a:t>
            </a:r>
            <a:br>
              <a:rPr lang="en-AU" sz="3600" dirty="0"/>
            </a:br>
            <a:r>
              <a:rPr lang="ja-JP" altLang="en-US" sz="3600" b="1">
                <a:latin typeface="KaiTi" panose="02010609060101010101" pitchFamily="49" charset="-122"/>
                <a:ea typeface="KaiTi" panose="02010609060101010101" pitchFamily="49" charset="-122"/>
              </a:rPr>
              <a:t>规则</a:t>
            </a:r>
            <a:r>
              <a:rPr lang="en-AU" sz="3600" b="1" dirty="0">
                <a:latin typeface="KaiTi" panose="02010609060101010101" pitchFamily="49" charset="-122"/>
                <a:ea typeface="KaiTi" panose="02010609060101010101" pitchFamily="49" charset="-122"/>
              </a:rPr>
              <a:t>5. </a:t>
            </a:r>
            <a:r>
              <a:rPr lang="en-AU" sz="3600" b="1" dirty="0" err="1">
                <a:latin typeface="KaiTi" panose="02010609060101010101" pitchFamily="49" charset="-122"/>
                <a:ea typeface="KaiTi" panose="02010609060101010101" pitchFamily="49" charset="-122"/>
              </a:rPr>
              <a:t>减少偏差</a:t>
            </a:r>
            <a:endParaRPr lang="en-AU" sz="3600" dirty="0"/>
          </a:p>
        </p:txBody>
      </p:sp>
      <p:sp>
        <p:nvSpPr>
          <p:cNvPr id="3" name="Content Placeholder 2">
            <a:extLst>
              <a:ext uri="{FF2B5EF4-FFF2-40B4-BE49-F238E27FC236}">
                <a16:creationId xmlns:a16="http://schemas.microsoft.com/office/drawing/2014/main" id="{6EF93F5E-03A2-5A47-47AB-CD070E35EE3F}"/>
              </a:ext>
            </a:extLst>
          </p:cNvPr>
          <p:cNvSpPr>
            <a:spLocks noGrp="1"/>
          </p:cNvSpPr>
          <p:nvPr>
            <p:ph idx="1"/>
          </p:nvPr>
        </p:nvSpPr>
        <p:spPr>
          <a:xfrm>
            <a:off x="697523" y="4056185"/>
            <a:ext cx="10515600" cy="2660040"/>
          </a:xfrm>
        </p:spPr>
        <p:txBody>
          <a:bodyPr>
            <a:normAutofit/>
          </a:bodyPr>
          <a:lstStyle/>
          <a:p>
            <a:r>
              <a:rPr lang="en-AU" sz="2000" dirty="0"/>
              <a:t>Bias creates a systematic difference between the truth and your data</a:t>
            </a:r>
          </a:p>
          <a:p>
            <a:r>
              <a:rPr lang="en-AU" sz="2000" dirty="0"/>
              <a:t>Avoid </a:t>
            </a:r>
            <a:r>
              <a:rPr lang="en-AU" sz="2000" u="sng" dirty="0"/>
              <a:t>leading questions </a:t>
            </a:r>
            <a:r>
              <a:rPr lang="en-AU" sz="2000" dirty="0"/>
              <a:t>in surveys, e.g., Q: How well do you feel today? A: Excellent, really well, unwell.</a:t>
            </a:r>
          </a:p>
          <a:p>
            <a:r>
              <a:rPr lang="en-AU" sz="2000" dirty="0"/>
              <a:t>Reduce </a:t>
            </a:r>
            <a:r>
              <a:rPr lang="en-AU" sz="2000" u="sng" dirty="0"/>
              <a:t>missing data</a:t>
            </a:r>
            <a:r>
              <a:rPr lang="en-AU" sz="2000" dirty="0"/>
              <a:t>, e.g., participants in a drug trial often get an allergic reaction and drop-out, could create false differences between the treatment and control group</a:t>
            </a:r>
          </a:p>
          <a:p>
            <a:r>
              <a:rPr lang="en-AU" sz="2000" u="sng" dirty="0"/>
              <a:t>Confounding</a:t>
            </a:r>
            <a:r>
              <a:rPr lang="en-AU" sz="2000" dirty="0"/>
              <a:t>, where another variable is the real cause, e.g., coffee drinkers often also smoke, which can make coffee appear associated with lung cancer</a:t>
            </a:r>
          </a:p>
        </p:txBody>
      </p:sp>
      <p:sp>
        <p:nvSpPr>
          <p:cNvPr id="4" name="Content Placeholder 2">
            <a:extLst>
              <a:ext uri="{FF2B5EF4-FFF2-40B4-BE49-F238E27FC236}">
                <a16:creationId xmlns:a16="http://schemas.microsoft.com/office/drawing/2014/main" id="{3714B05C-0543-378B-34A5-70C13527330E}"/>
              </a:ext>
            </a:extLst>
          </p:cNvPr>
          <p:cNvSpPr txBox="1">
            <a:spLocks/>
          </p:cNvSpPr>
          <p:nvPr/>
        </p:nvSpPr>
        <p:spPr>
          <a:xfrm>
            <a:off x="592015" y="1396145"/>
            <a:ext cx="10515600" cy="2660040"/>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600"/>
              </a:spcBef>
              <a:spcAft>
                <a:spcPts val="600"/>
              </a:spcAft>
            </a:pPr>
            <a:r>
              <a:rPr lang="ja-JP" altLang="en-US" b="1">
                <a:latin typeface="KaiTi" panose="02010609060101010101" pitchFamily="49" charset="-122"/>
                <a:ea typeface="KaiTi" panose="02010609060101010101" pitchFamily="49" charset="-122"/>
              </a:rPr>
              <a:t>偏</a:t>
            </a:r>
            <a:r>
              <a:rPr lang="zh-CN" altLang="en-US" b="1" dirty="0">
                <a:latin typeface="KaiTi" panose="02010609060101010101" pitchFamily="49" charset="-122"/>
                <a:ea typeface="KaiTi" panose="02010609060101010101" pitchFamily="49" charset="-122"/>
              </a:rPr>
              <a:t>差</a:t>
            </a:r>
            <a:r>
              <a:rPr lang="ja-JP" altLang="en-US" b="1">
                <a:latin typeface="KaiTi" panose="02010609060101010101" pitchFamily="49" charset="-122"/>
                <a:ea typeface="KaiTi" panose="02010609060101010101" pitchFamily="49" charset="-122"/>
              </a:rPr>
              <a:t>在事实和您的数据之间造成系统性差异。</a:t>
            </a:r>
          </a:p>
          <a:p>
            <a:pPr>
              <a:spcBef>
                <a:spcPts val="600"/>
              </a:spcBef>
              <a:spcAft>
                <a:spcPts val="600"/>
              </a:spcAft>
            </a:pPr>
            <a:r>
              <a:rPr lang="ja-JP" altLang="en-US" b="1">
                <a:latin typeface="KaiTi" panose="02010609060101010101" pitchFamily="49" charset="-122"/>
                <a:ea typeface="KaiTi" panose="02010609060101010101" pitchFamily="49" charset="-122"/>
              </a:rPr>
              <a:t>避免在调查问卷中提出</a:t>
            </a:r>
            <a:r>
              <a:rPr lang="ja-JP" altLang="en-US" b="1" u="sng">
                <a:latin typeface="KaiTi" panose="02010609060101010101" pitchFamily="49" charset="-122"/>
                <a:ea typeface="KaiTi" panose="02010609060101010101" pitchFamily="49" charset="-122"/>
              </a:rPr>
              <a:t>诱导性问题</a:t>
            </a:r>
            <a:r>
              <a:rPr lang="ja-JP" altLang="en-US" b="1">
                <a:latin typeface="KaiTi" panose="02010609060101010101" pitchFamily="49" charset="-122"/>
                <a:ea typeface="KaiTi" panose="02010609060101010101" pitchFamily="49" charset="-122"/>
              </a:rPr>
              <a:t>，例如：问：您今天感觉如何？答：非常好、真的很好、不好。</a:t>
            </a:r>
          </a:p>
          <a:p>
            <a:pPr>
              <a:spcBef>
                <a:spcPts val="600"/>
              </a:spcBef>
              <a:spcAft>
                <a:spcPts val="600"/>
              </a:spcAft>
            </a:pPr>
            <a:r>
              <a:rPr lang="ja-JP" altLang="en-US" b="1">
                <a:latin typeface="KaiTi" panose="02010609060101010101" pitchFamily="49" charset="-122"/>
                <a:ea typeface="KaiTi" panose="02010609060101010101" pitchFamily="49" charset="-122"/>
              </a:rPr>
              <a:t>减少</a:t>
            </a:r>
            <a:r>
              <a:rPr lang="ja-JP" altLang="en-US" b="1" u="sng">
                <a:latin typeface="KaiTi" panose="02010609060101010101" pitchFamily="49" charset="-122"/>
                <a:ea typeface="KaiTi" panose="02010609060101010101" pitchFamily="49" charset="-122"/>
              </a:rPr>
              <a:t>缺失数据</a:t>
            </a:r>
            <a:r>
              <a:rPr lang="ja-JP" altLang="en-US" b="1">
                <a:latin typeface="KaiTi" panose="02010609060101010101" pitchFamily="49" charset="-122"/>
                <a:ea typeface="KaiTi" panose="02010609060101010101" pitchFamily="49" charset="-122"/>
              </a:rPr>
              <a:t>，例如，药物试验的参与者经常出现过敏反应而退出，这可能会造成治疗组和对照组之间的虚假差异。</a:t>
            </a:r>
          </a:p>
          <a:p>
            <a:pPr>
              <a:spcBef>
                <a:spcPts val="600"/>
              </a:spcBef>
              <a:spcAft>
                <a:spcPts val="600"/>
              </a:spcAft>
            </a:pPr>
            <a:r>
              <a:rPr lang="ja-JP" altLang="en-US" b="1" u="sng">
                <a:latin typeface="KaiTi" panose="02010609060101010101" pitchFamily="49" charset="-122"/>
                <a:ea typeface="KaiTi" panose="02010609060101010101" pitchFamily="49" charset="-122"/>
              </a:rPr>
              <a:t>混杂因素</a:t>
            </a:r>
            <a:r>
              <a:rPr lang="ja-JP" altLang="en-US" b="1">
                <a:latin typeface="KaiTi" panose="02010609060101010101" pitchFamily="49" charset="-122"/>
                <a:ea typeface="KaiTi" panose="02010609060101010101" pitchFamily="49" charset="-122"/>
              </a:rPr>
              <a:t>，即另一个变量才是真正的原因，例如，喝咖啡的人通常也吸烟，这可能会使咖啡看起来与肺癌有关。</a:t>
            </a:r>
            <a:endParaRPr lang="en-AU" b="1" dirty="0">
              <a:latin typeface="KaiTi" panose="02010609060101010101" pitchFamily="49" charset="-122"/>
              <a:ea typeface="KaiTi" panose="02010609060101010101" pitchFamily="49" charset="-122"/>
            </a:endParaRPr>
          </a:p>
        </p:txBody>
      </p:sp>
    </p:spTree>
    <p:extLst>
      <p:ext uri="{BB962C8B-B14F-4D97-AF65-F5344CB8AC3E}">
        <p14:creationId xmlns:p14="http://schemas.microsoft.com/office/powerpoint/2010/main" val="1589301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22" presetClass="entr" presetSubtype="8" fill="hold" nodeType="with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animEffect transition="in" filter="wipe(left)">
                                      <p:cBhvr>
                                        <p:cTn id="13" dur="500"/>
                                        <p:tgtEl>
                                          <p:spTgt spid="4">
                                            <p:txEl>
                                              <p:pRg st="1" end="1"/>
                                            </p:txEl>
                                          </p:spTgt>
                                        </p:tgtEl>
                                      </p:cBhvr>
                                    </p:animEffect>
                                  </p:childTnLst>
                                </p:cTn>
                              </p:par>
                              <p:par>
                                <p:cTn id="14" presetID="22" presetClass="entr" presetSubtype="8" fill="hold" nodeType="withEffect">
                                  <p:stCondLst>
                                    <p:cond delay="0"/>
                                  </p:stCondLst>
                                  <p:childTnLst>
                                    <p:set>
                                      <p:cBhvr>
                                        <p:cTn id="15" dur="1" fill="hold">
                                          <p:stCondLst>
                                            <p:cond delay="0"/>
                                          </p:stCondLst>
                                        </p:cTn>
                                        <p:tgtEl>
                                          <p:spTgt spid="4">
                                            <p:txEl>
                                              <p:pRg st="2" end="2"/>
                                            </p:txEl>
                                          </p:spTgt>
                                        </p:tgtEl>
                                        <p:attrNameLst>
                                          <p:attrName>style.visibility</p:attrName>
                                        </p:attrNameLst>
                                      </p:cBhvr>
                                      <p:to>
                                        <p:strVal val="visible"/>
                                      </p:to>
                                    </p:set>
                                    <p:animEffect transition="in" filter="wipe(left)">
                                      <p:cBhvr>
                                        <p:cTn id="16" dur="500"/>
                                        <p:tgtEl>
                                          <p:spTgt spid="4">
                                            <p:txEl>
                                              <p:pRg st="2" end="2"/>
                                            </p:txEl>
                                          </p:spTgt>
                                        </p:tgtEl>
                                      </p:cBhvr>
                                    </p:animEffect>
                                  </p:childTnLst>
                                </p:cTn>
                              </p:par>
                              <p:par>
                                <p:cTn id="17" presetID="22" presetClass="entr" presetSubtype="8" fill="hold" nodeType="with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animEffect transition="in" filter="wipe(left)">
                                      <p:cBhvr>
                                        <p:cTn id="19"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AB06DD-27F5-B09F-BBBF-226BC629A3D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032488A-73DC-B56E-AA0A-25A548F89308}"/>
              </a:ext>
            </a:extLst>
          </p:cNvPr>
          <p:cNvSpPr>
            <a:spLocks noGrp="1"/>
          </p:cNvSpPr>
          <p:nvPr>
            <p:ph type="title"/>
          </p:nvPr>
        </p:nvSpPr>
        <p:spPr>
          <a:xfrm>
            <a:off x="497840" y="201002"/>
            <a:ext cx="10515600" cy="721995"/>
          </a:xfrm>
        </p:spPr>
        <p:txBody>
          <a:bodyPr/>
          <a:lstStyle/>
          <a:p>
            <a:r>
              <a:rPr lang="en-AU" sz="3600" dirty="0"/>
              <a:t>Current state of research</a:t>
            </a:r>
            <a:r>
              <a:rPr lang="zh-CN" altLang="en-US" sz="3600" dirty="0"/>
              <a:t> </a:t>
            </a:r>
            <a:r>
              <a:rPr lang="zh-CN" altLang="en-US" b="1" dirty="0">
                <a:latin typeface="KaiTi" panose="02010609060101010101" pitchFamily="49" charset="-122"/>
                <a:ea typeface="KaiTi" panose="02010609060101010101" pitchFamily="49" charset="-122"/>
              </a:rPr>
              <a:t>科研现状</a:t>
            </a:r>
            <a:endParaRPr lang="en-AU" b="1" dirty="0">
              <a:latin typeface="KaiTi" panose="02010609060101010101" pitchFamily="49" charset="-122"/>
              <a:ea typeface="KaiTi" panose="02010609060101010101" pitchFamily="49" charset="-122"/>
            </a:endParaRPr>
          </a:p>
        </p:txBody>
      </p:sp>
      <p:sp>
        <p:nvSpPr>
          <p:cNvPr id="3" name="Content Placeholder 2">
            <a:extLst>
              <a:ext uri="{FF2B5EF4-FFF2-40B4-BE49-F238E27FC236}">
                <a16:creationId xmlns:a16="http://schemas.microsoft.com/office/drawing/2014/main" id="{C3B7AD4A-F82D-DA41-445D-3BC2EA2D250A}"/>
              </a:ext>
            </a:extLst>
          </p:cNvPr>
          <p:cNvSpPr>
            <a:spLocks noGrp="1"/>
          </p:cNvSpPr>
          <p:nvPr>
            <p:ph idx="1"/>
          </p:nvPr>
        </p:nvSpPr>
        <p:spPr>
          <a:xfrm>
            <a:off x="396240" y="4021015"/>
            <a:ext cx="11399520" cy="2480628"/>
          </a:xfrm>
        </p:spPr>
        <p:txBody>
          <a:bodyPr>
            <a:normAutofit/>
          </a:bodyPr>
          <a:lstStyle/>
          <a:p>
            <a:pPr>
              <a:spcBef>
                <a:spcPts val="600"/>
              </a:spcBef>
            </a:pPr>
            <a:r>
              <a:rPr lang="en-AU" sz="1800" dirty="0">
                <a:latin typeface="Tahoma" panose="020B0604030504040204" pitchFamily="34" charset="0"/>
                <a:ea typeface="Tahoma" panose="020B0604030504040204" pitchFamily="34" charset="0"/>
                <a:cs typeface="Tahoma" panose="020B0604030504040204" pitchFamily="34" charset="0"/>
              </a:rPr>
              <a:t>Correctable weaknesses in the design, conduct, and analysis of biomedical and public health research studies can produce misleading results and waste valuable resources. </a:t>
            </a:r>
          </a:p>
          <a:p>
            <a:pPr>
              <a:spcBef>
                <a:spcPts val="600"/>
              </a:spcBef>
            </a:pPr>
            <a:r>
              <a:rPr lang="en-AU" sz="1800" dirty="0">
                <a:latin typeface="Tahoma" panose="020B0604030504040204" pitchFamily="34" charset="0"/>
                <a:ea typeface="Tahoma" panose="020B0604030504040204" pitchFamily="34" charset="0"/>
                <a:cs typeface="Tahoma" panose="020B0604030504040204" pitchFamily="34" charset="0"/>
              </a:rPr>
              <a:t>Small effects can be difficult to distinguish from bias introduced by study design and analyses. </a:t>
            </a:r>
          </a:p>
          <a:p>
            <a:pPr>
              <a:spcBef>
                <a:spcPts val="600"/>
              </a:spcBef>
            </a:pPr>
            <a:r>
              <a:rPr lang="en-AU" sz="1800" dirty="0">
                <a:latin typeface="Tahoma" panose="020B0604030504040204" pitchFamily="34" charset="0"/>
                <a:ea typeface="Tahoma" panose="020B0604030504040204" pitchFamily="34" charset="0"/>
                <a:cs typeface="Tahoma" panose="020B0604030504040204" pitchFamily="34" charset="0"/>
              </a:rPr>
              <a:t>An absence of detailed written protocols and poor documentation of research is common. </a:t>
            </a:r>
          </a:p>
          <a:p>
            <a:pPr>
              <a:spcBef>
                <a:spcPts val="600"/>
              </a:spcBef>
            </a:pPr>
            <a:r>
              <a:rPr lang="en-AU" sz="1800" dirty="0">
                <a:latin typeface="Tahoma" panose="020B0604030504040204" pitchFamily="34" charset="0"/>
                <a:ea typeface="Tahoma" panose="020B0604030504040204" pitchFamily="34" charset="0"/>
                <a:cs typeface="Tahoma" panose="020B0604030504040204" pitchFamily="34" charset="0"/>
              </a:rPr>
              <a:t>Information obtained might not be useful or important, and statistical precision or power is often too low or used in a misleading way.</a:t>
            </a:r>
          </a:p>
          <a:p>
            <a:pPr>
              <a:spcBef>
                <a:spcPts val="600"/>
              </a:spcBef>
            </a:pPr>
            <a:r>
              <a:rPr lang="en-AU" sz="1800" dirty="0">
                <a:latin typeface="Tahoma" panose="020B0604030504040204" pitchFamily="34" charset="0"/>
                <a:ea typeface="Tahoma" panose="020B0604030504040204" pitchFamily="34" charset="0"/>
                <a:cs typeface="Tahoma" panose="020B0604030504040204" pitchFamily="34" charset="0"/>
              </a:rPr>
              <a:t>Insufficient consideration might be given to both previous and continuing studies. </a:t>
            </a:r>
          </a:p>
          <a:p>
            <a:pPr>
              <a:spcBef>
                <a:spcPts val="600"/>
              </a:spcBef>
            </a:pPr>
            <a:r>
              <a:rPr lang="en-AU" sz="1800" dirty="0">
                <a:latin typeface="Tahoma" panose="020B0604030504040204" pitchFamily="34" charset="0"/>
                <a:ea typeface="Tahoma" panose="020B0604030504040204" pitchFamily="34" charset="0"/>
                <a:cs typeface="Tahoma" panose="020B0604030504040204" pitchFamily="34" charset="0"/>
              </a:rPr>
              <a:t>Arbitrary choice of analyses and an overemphasis on random extremes might affect the reported findings. </a:t>
            </a:r>
          </a:p>
        </p:txBody>
      </p:sp>
      <p:sp>
        <p:nvSpPr>
          <p:cNvPr id="4" name="TextBox 3">
            <a:extLst>
              <a:ext uri="{FF2B5EF4-FFF2-40B4-BE49-F238E27FC236}">
                <a16:creationId xmlns:a16="http://schemas.microsoft.com/office/drawing/2014/main" id="{45C9AC88-F2DF-1CD1-0573-03BAE692A0CD}"/>
              </a:ext>
            </a:extLst>
          </p:cNvPr>
          <p:cNvSpPr txBox="1"/>
          <p:nvPr/>
        </p:nvSpPr>
        <p:spPr>
          <a:xfrm>
            <a:off x="497840" y="6488668"/>
            <a:ext cx="4226560" cy="369332"/>
          </a:xfrm>
          <a:prstGeom prst="rect">
            <a:avLst/>
          </a:prstGeom>
          <a:noFill/>
        </p:spPr>
        <p:txBody>
          <a:bodyPr wrap="square" rtlCol="0">
            <a:spAutoFit/>
          </a:bodyPr>
          <a:lstStyle/>
          <a:p>
            <a:pPr fontAlgn="base"/>
            <a:r>
              <a:rPr lang="en-AU" dirty="0"/>
              <a:t>DOI: </a:t>
            </a:r>
            <a:r>
              <a:rPr lang="en-AU" dirty="0">
                <a:hlinkClick r:id="rId2"/>
              </a:rPr>
              <a:t>10.1016/S0140-6736(13)62227-8</a:t>
            </a:r>
            <a:endParaRPr lang="en-AU" dirty="0"/>
          </a:p>
        </p:txBody>
      </p:sp>
      <p:sp>
        <p:nvSpPr>
          <p:cNvPr id="5" name="Content Placeholder 2">
            <a:extLst>
              <a:ext uri="{FF2B5EF4-FFF2-40B4-BE49-F238E27FC236}">
                <a16:creationId xmlns:a16="http://schemas.microsoft.com/office/drawing/2014/main" id="{BA058CBC-6436-58D0-478E-E1B2803D2282}"/>
              </a:ext>
            </a:extLst>
          </p:cNvPr>
          <p:cNvSpPr txBox="1">
            <a:spLocks/>
          </p:cNvSpPr>
          <p:nvPr/>
        </p:nvSpPr>
        <p:spPr>
          <a:xfrm>
            <a:off x="396240" y="1005058"/>
            <a:ext cx="11399520" cy="293389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600"/>
              </a:spcBef>
            </a:pPr>
            <a:r>
              <a:rPr lang="ja-JP" altLang="en-US" sz="2400" b="1">
                <a:latin typeface="KaiTi" panose="02010609060101010101" pitchFamily="49" charset="-122"/>
                <a:ea typeface="KaiTi" panose="02010609060101010101" pitchFamily="49" charset="-122"/>
              </a:rPr>
              <a:t>生物医学和公共卫生研究的设计、实施和分析中存在的</a:t>
            </a:r>
            <a:r>
              <a:rPr lang="ja-JP" altLang="en-US" sz="2400" b="1" u="sng">
                <a:latin typeface="KaiTi" panose="02010609060101010101" pitchFamily="49" charset="-122"/>
                <a:ea typeface="KaiTi" panose="02010609060101010101" pitchFamily="49" charset="-122"/>
              </a:rPr>
              <a:t>可纠正缺陷可能会产生误导性结果，并浪费宝贵的资源</a:t>
            </a:r>
            <a:r>
              <a:rPr lang="ja-JP" altLang="en-US" sz="2400" b="1">
                <a:latin typeface="KaiTi" panose="02010609060101010101" pitchFamily="49" charset="-122"/>
                <a:ea typeface="KaiTi" panose="02010609060101010101" pitchFamily="49" charset="-122"/>
              </a:rPr>
              <a:t>。</a:t>
            </a:r>
          </a:p>
          <a:p>
            <a:pPr>
              <a:spcBef>
                <a:spcPts val="600"/>
              </a:spcBef>
            </a:pPr>
            <a:r>
              <a:rPr lang="ja-JP" altLang="en-US" sz="2400" b="1" u="sng">
                <a:latin typeface="KaiTi" panose="02010609060101010101" pitchFamily="49" charset="-122"/>
                <a:ea typeface="KaiTi" panose="02010609060101010101" pitchFamily="49" charset="-122"/>
              </a:rPr>
              <a:t>小效应</a:t>
            </a:r>
            <a:r>
              <a:rPr lang="ja-JP" altLang="en-AU" sz="2400" b="1" u="sng">
                <a:latin typeface="KaiTi" panose="02010609060101010101" pitchFamily="49" charset="-122"/>
                <a:ea typeface="KaiTi" panose="02010609060101010101" pitchFamily="49" charset="-122"/>
              </a:rPr>
              <a:t>量</a:t>
            </a:r>
            <a:r>
              <a:rPr lang="ja-JP" altLang="en-US" sz="2400" b="1">
                <a:latin typeface="KaiTi" panose="02010609060101010101" pitchFamily="49" charset="-122"/>
                <a:ea typeface="KaiTi" panose="02010609060101010101" pitchFamily="49" charset="-122"/>
              </a:rPr>
              <a:t>难以与研究设计和分析引入的偏差区分。</a:t>
            </a:r>
          </a:p>
          <a:p>
            <a:pPr>
              <a:spcBef>
                <a:spcPts val="600"/>
              </a:spcBef>
            </a:pPr>
            <a:r>
              <a:rPr lang="ja-JP" altLang="en-US" sz="2400" b="1" u="sng">
                <a:latin typeface="KaiTi" panose="02010609060101010101" pitchFamily="49" charset="-122"/>
                <a:ea typeface="KaiTi" panose="02010609060101010101" pitchFamily="49" charset="-122"/>
              </a:rPr>
              <a:t>缺乏详细的方案描述</a:t>
            </a:r>
            <a:r>
              <a:rPr lang="ja-JP" altLang="en-US" sz="2400" b="1">
                <a:latin typeface="KaiTi" panose="02010609060101010101" pitchFamily="49" charset="-122"/>
                <a:ea typeface="KaiTi" panose="02010609060101010101" pitchFamily="49" charset="-122"/>
              </a:rPr>
              <a:t>和研究记录质量差的情况很常见。</a:t>
            </a:r>
          </a:p>
          <a:p>
            <a:pPr>
              <a:spcBef>
                <a:spcPts val="600"/>
              </a:spcBef>
            </a:pPr>
            <a:r>
              <a:rPr lang="ja-JP" altLang="en-US" sz="2400" b="1">
                <a:latin typeface="KaiTi" panose="02010609060101010101" pitchFamily="49" charset="-122"/>
                <a:ea typeface="KaiTi" panose="02010609060101010101" pitchFamily="49" charset="-122"/>
              </a:rPr>
              <a:t>获得的信息可能无用或不重要，</a:t>
            </a:r>
            <a:r>
              <a:rPr lang="ja-JP" altLang="en-US" sz="2400" b="1" u="sng">
                <a:latin typeface="KaiTi" panose="02010609060101010101" pitchFamily="49" charset="-122"/>
                <a:ea typeface="KaiTi" panose="02010609060101010101" pitchFamily="49" charset="-122"/>
              </a:rPr>
              <a:t>统计精度或功效通常过低</a:t>
            </a:r>
            <a:r>
              <a:rPr lang="ja-JP" altLang="en-US" sz="2400" b="1">
                <a:latin typeface="KaiTi" panose="02010609060101010101" pitchFamily="49" charset="-122"/>
                <a:ea typeface="KaiTi" panose="02010609060101010101" pitchFamily="49" charset="-122"/>
              </a:rPr>
              <a:t>或被误导使用。</a:t>
            </a:r>
          </a:p>
          <a:p>
            <a:pPr>
              <a:spcBef>
                <a:spcPts val="600"/>
              </a:spcBef>
            </a:pPr>
            <a:r>
              <a:rPr lang="ja-JP" altLang="en-US" sz="2400" b="1">
                <a:latin typeface="KaiTi" panose="02010609060101010101" pitchFamily="49" charset="-122"/>
                <a:ea typeface="KaiTi" panose="02010609060101010101" pitchFamily="49" charset="-122"/>
              </a:rPr>
              <a:t>对既往研究和</a:t>
            </a:r>
            <a:r>
              <a:rPr lang="ja-JP" altLang="en-AU" sz="2400" b="1">
                <a:latin typeface="KaiTi" panose="02010609060101010101" pitchFamily="49" charset="-122"/>
                <a:ea typeface="KaiTi" panose="02010609060101010101" pitchFamily="49" charset="-122"/>
              </a:rPr>
              <a:t>继续</a:t>
            </a:r>
            <a:r>
              <a:rPr lang="ja-JP" altLang="en-US" sz="2400" b="1">
                <a:latin typeface="KaiTi" panose="02010609060101010101" pitchFamily="49" charset="-122"/>
                <a:ea typeface="KaiTi" panose="02010609060101010101" pitchFamily="49" charset="-122"/>
              </a:rPr>
              <a:t>进行的研究考虑不足。</a:t>
            </a:r>
          </a:p>
          <a:p>
            <a:pPr>
              <a:spcBef>
                <a:spcPts val="600"/>
              </a:spcBef>
            </a:pPr>
            <a:r>
              <a:rPr lang="ja-JP" altLang="en-US" sz="2400" b="1">
                <a:latin typeface="KaiTi" panose="02010609060101010101" pitchFamily="49" charset="-122"/>
                <a:ea typeface="KaiTi" panose="02010609060101010101" pitchFamily="49" charset="-122"/>
              </a:rPr>
              <a:t>任意选择分析方法和过分强调随机极端值可能会影响报告的结果。</a:t>
            </a:r>
            <a:endParaRPr lang="en-AU" sz="2400" b="1" dirty="0">
              <a:latin typeface="KaiTi" panose="02010609060101010101" pitchFamily="49" charset="-122"/>
              <a:ea typeface="KaiTi" panose="02010609060101010101" pitchFamily="49" charset="-122"/>
            </a:endParaRPr>
          </a:p>
        </p:txBody>
      </p:sp>
    </p:spTree>
    <p:extLst>
      <p:ext uri="{BB962C8B-B14F-4D97-AF65-F5344CB8AC3E}">
        <p14:creationId xmlns:p14="http://schemas.microsoft.com/office/powerpoint/2010/main" val="4471794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0000"/>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55BF9-F084-AC3E-A0AF-4347B65A9702}"/>
              </a:ext>
            </a:extLst>
          </p:cNvPr>
          <p:cNvSpPr>
            <a:spLocks noGrp="1"/>
          </p:cNvSpPr>
          <p:nvPr>
            <p:ph type="title"/>
          </p:nvPr>
        </p:nvSpPr>
        <p:spPr>
          <a:xfrm>
            <a:off x="838200" y="284479"/>
            <a:ext cx="10515600" cy="928688"/>
          </a:xfrm>
        </p:spPr>
        <p:txBody>
          <a:bodyPr>
            <a:normAutofit fontScale="90000"/>
          </a:bodyPr>
          <a:lstStyle/>
          <a:p>
            <a:r>
              <a:rPr lang="en-AU" sz="3200" dirty="0"/>
              <a:t>Rule 6: Avoid questionable research practices</a:t>
            </a:r>
            <a:br>
              <a:rPr lang="en-AU" sz="3200" dirty="0"/>
            </a:br>
            <a:r>
              <a:rPr lang="ja-JP" altLang="en-US" sz="3200" b="1">
                <a:latin typeface="KaiTi" panose="02010609060101010101" pitchFamily="49" charset="-122"/>
                <a:ea typeface="KaiTi" panose="02010609060101010101" pitchFamily="49" charset="-122"/>
              </a:rPr>
              <a:t>规则</a:t>
            </a:r>
            <a:r>
              <a:rPr lang="en-US" altLang="zh-CN" sz="3200" b="1" dirty="0">
                <a:latin typeface="KaiTi" panose="02010609060101010101" pitchFamily="49" charset="-122"/>
                <a:ea typeface="KaiTi" panose="02010609060101010101" pitchFamily="49" charset="-122"/>
              </a:rPr>
              <a:t>6.</a:t>
            </a:r>
            <a:r>
              <a:rPr lang="ja-JP" altLang="en-US" sz="3200" b="1">
                <a:latin typeface="KaiTi" panose="02010609060101010101" pitchFamily="49" charset="-122"/>
                <a:ea typeface="KaiTi" panose="02010609060101010101" pitchFamily="49" charset="-122"/>
              </a:rPr>
              <a:t>避免可疑的研究实践</a:t>
            </a:r>
            <a:endParaRPr lang="en-AU" sz="3200" dirty="0"/>
          </a:p>
        </p:txBody>
      </p:sp>
      <p:sp>
        <p:nvSpPr>
          <p:cNvPr id="3" name="Content Placeholder 2">
            <a:extLst>
              <a:ext uri="{FF2B5EF4-FFF2-40B4-BE49-F238E27FC236}">
                <a16:creationId xmlns:a16="http://schemas.microsoft.com/office/drawing/2014/main" id="{7F0520EF-F448-A8D1-61D2-31DD6B23F13B}"/>
              </a:ext>
            </a:extLst>
          </p:cNvPr>
          <p:cNvSpPr>
            <a:spLocks noGrp="1"/>
          </p:cNvSpPr>
          <p:nvPr>
            <p:ph idx="1"/>
          </p:nvPr>
        </p:nvSpPr>
        <p:spPr>
          <a:xfrm>
            <a:off x="838200" y="4232817"/>
            <a:ext cx="10515600" cy="2340703"/>
          </a:xfrm>
        </p:spPr>
        <p:txBody>
          <a:bodyPr>
            <a:normAutofit fontScale="92500" lnSpcReduction="10000"/>
          </a:bodyPr>
          <a:lstStyle/>
          <a:p>
            <a:r>
              <a:rPr lang="en-AU" sz="1800" dirty="0"/>
              <a:t>P-hacking = re-analysing data until a “significant” result is achieved</a:t>
            </a:r>
          </a:p>
          <a:p>
            <a:r>
              <a:rPr lang="en-AU" sz="1800" dirty="0"/>
              <a:t>Selective reporting = leaving out unfavourable results</a:t>
            </a:r>
          </a:p>
          <a:p>
            <a:r>
              <a:rPr lang="en-AU" sz="1800" dirty="0"/>
              <a:t>Spin = writing up results in a too favourable light</a:t>
            </a:r>
          </a:p>
          <a:p>
            <a:r>
              <a:rPr lang="en-AU" sz="1800" dirty="0"/>
              <a:t>Salami slicing = publishing one result in multiple papers to boost your metrics</a:t>
            </a:r>
          </a:p>
          <a:p>
            <a:r>
              <a:rPr lang="en-AU" sz="1800" dirty="0"/>
              <a:t>Selective citation = not citing relevant work to look more original</a:t>
            </a:r>
          </a:p>
          <a:p>
            <a:r>
              <a:rPr lang="en-AU" sz="1800" dirty="0" err="1"/>
              <a:t>HARKing</a:t>
            </a:r>
            <a:r>
              <a:rPr lang="en-AU" sz="1800" dirty="0"/>
              <a:t> = pretending the research question was generated in advance rather than being found in exploratory analyses</a:t>
            </a:r>
          </a:p>
        </p:txBody>
      </p:sp>
      <p:sp>
        <p:nvSpPr>
          <p:cNvPr id="4" name="Rectangle 1">
            <a:extLst>
              <a:ext uri="{FF2B5EF4-FFF2-40B4-BE49-F238E27FC236}">
                <a16:creationId xmlns:a16="http://schemas.microsoft.com/office/drawing/2014/main" id="{D7F55641-02D5-BF9E-2ABF-D7FB0100EAE0}"/>
              </a:ext>
            </a:extLst>
          </p:cNvPr>
          <p:cNvSpPr>
            <a:spLocks noChangeArrowheads="1"/>
          </p:cNvSpPr>
          <p:nvPr/>
        </p:nvSpPr>
        <p:spPr bwMode="auto">
          <a:xfrm>
            <a:off x="111760" y="657352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Photo by </a:t>
            </a:r>
            <a:r>
              <a:rPr kumimoji="0" lang="en-US" altLang="en-US" sz="1800" b="0" i="0" u="none" strike="noStrike" cap="none" normalizeH="0" baseline="0" dirty="0">
                <a:ln>
                  <a:noFill/>
                </a:ln>
                <a:solidFill>
                  <a:schemeClr val="tx1"/>
                </a:solidFill>
                <a:effectLst/>
                <a:latin typeface="Arial" panose="020B0604020202020204" pitchFamily="34" charset="0"/>
                <a:hlinkClick r:id="rId3"/>
              </a:rPr>
              <a:t>Markus </a:t>
            </a:r>
            <a:r>
              <a:rPr kumimoji="0" lang="en-US" altLang="en-US" sz="1800" b="0" i="0" u="none" strike="noStrike" cap="none" normalizeH="0" baseline="0" dirty="0" err="1">
                <a:ln>
                  <a:noFill/>
                </a:ln>
                <a:solidFill>
                  <a:schemeClr val="tx1"/>
                </a:solidFill>
                <a:effectLst/>
                <a:latin typeface="Arial" panose="020B0604020202020204" pitchFamily="34" charset="0"/>
                <a:hlinkClick r:id="rId3"/>
              </a:rPr>
              <a:t>Spiske</a:t>
            </a:r>
            <a:r>
              <a:rPr kumimoji="0" lang="en-US" altLang="en-US" sz="1800" b="0" i="0" u="none" strike="noStrike" cap="none" normalizeH="0" baseline="0" dirty="0">
                <a:ln>
                  <a:noFill/>
                </a:ln>
                <a:solidFill>
                  <a:schemeClr val="tx1"/>
                </a:solidFill>
                <a:effectLst/>
                <a:latin typeface="Arial" panose="020B0604020202020204" pitchFamily="34" charset="0"/>
              </a:rPr>
              <a:t> on </a:t>
            </a:r>
            <a:r>
              <a:rPr kumimoji="0" lang="en-US" altLang="en-US" sz="1800" b="0" i="0" u="none" strike="noStrike" cap="none" normalizeH="0" baseline="0" dirty="0" err="1">
                <a:ln>
                  <a:noFill/>
                </a:ln>
                <a:solidFill>
                  <a:schemeClr val="tx1"/>
                </a:solidFill>
                <a:effectLst/>
                <a:latin typeface="Arial" panose="020B0604020202020204" pitchFamily="34" charset="0"/>
                <a:hlinkClick r:id="rId4"/>
              </a:rPr>
              <a:t>Unsplash</a:t>
            </a:r>
            <a:r>
              <a:rPr kumimoji="0" lang="en-US" altLang="en-US" sz="1800" b="0" i="0" u="none" strike="noStrike" cap="none" normalizeH="0" baseline="0" dirty="0">
                <a:ln>
                  <a:noFill/>
                </a:ln>
                <a:solidFill>
                  <a:schemeClr val="tx1"/>
                </a:solidFill>
                <a:effectLst/>
                <a:latin typeface="Arial" panose="020B0604020202020204" pitchFamily="34" charset="0"/>
              </a:rPr>
              <a:t> </a:t>
            </a:r>
          </a:p>
        </p:txBody>
      </p:sp>
      <p:sp>
        <p:nvSpPr>
          <p:cNvPr id="5" name="Content Placeholder 2">
            <a:extLst>
              <a:ext uri="{FF2B5EF4-FFF2-40B4-BE49-F238E27FC236}">
                <a16:creationId xmlns:a16="http://schemas.microsoft.com/office/drawing/2014/main" id="{EF5A11D1-6408-9A08-DCA1-A0B805525383}"/>
              </a:ext>
            </a:extLst>
          </p:cNvPr>
          <p:cNvSpPr txBox="1">
            <a:spLocks/>
          </p:cNvSpPr>
          <p:nvPr/>
        </p:nvSpPr>
        <p:spPr>
          <a:xfrm>
            <a:off x="662354" y="1552640"/>
            <a:ext cx="10515600" cy="2340703"/>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AU" sz="2400" b="1" dirty="0">
                <a:latin typeface="KaiTi" panose="02010609060101010101" pitchFamily="49" charset="-122"/>
                <a:ea typeface="KaiTi" panose="02010609060101010101" pitchFamily="49" charset="-122"/>
              </a:rPr>
              <a:t>P</a:t>
            </a:r>
            <a:r>
              <a:rPr lang="ja-JP" altLang="en-US" sz="2400" b="1">
                <a:latin typeface="KaiTi" panose="02010609060101010101" pitchFamily="49" charset="-122"/>
                <a:ea typeface="KaiTi" panose="02010609060101010101" pitchFamily="49" charset="-122"/>
              </a:rPr>
              <a:t>值操纵 </a:t>
            </a:r>
            <a:r>
              <a:rPr lang="en-US" altLang="ja-JP" sz="2400" b="1" dirty="0">
                <a:latin typeface="KaiTi" panose="02010609060101010101" pitchFamily="49" charset="-122"/>
                <a:ea typeface="KaiTi" panose="02010609060101010101" pitchFamily="49" charset="-122"/>
              </a:rPr>
              <a:t>= </a:t>
            </a:r>
            <a:r>
              <a:rPr lang="ja-JP" altLang="en-US" sz="2400" b="1">
                <a:latin typeface="KaiTi" panose="02010609060101010101" pitchFamily="49" charset="-122"/>
                <a:ea typeface="KaiTi" panose="02010609060101010101" pitchFamily="49" charset="-122"/>
              </a:rPr>
              <a:t>重复分析数据，直至获得“显著”结果</a:t>
            </a:r>
          </a:p>
          <a:p>
            <a:r>
              <a:rPr lang="ja-JP" altLang="en-US" sz="2400" b="1">
                <a:latin typeface="KaiTi" panose="02010609060101010101" pitchFamily="49" charset="-122"/>
                <a:ea typeface="KaiTi" panose="02010609060101010101" pitchFamily="49" charset="-122"/>
              </a:rPr>
              <a:t>选择性报告 </a:t>
            </a:r>
            <a:r>
              <a:rPr lang="en-US" altLang="ja-JP" sz="2400" b="1" dirty="0">
                <a:latin typeface="KaiTi" panose="02010609060101010101" pitchFamily="49" charset="-122"/>
                <a:ea typeface="KaiTi" panose="02010609060101010101" pitchFamily="49" charset="-122"/>
              </a:rPr>
              <a:t>= </a:t>
            </a:r>
            <a:r>
              <a:rPr lang="ja-JP" altLang="en-US" sz="2400" b="1">
                <a:latin typeface="KaiTi" panose="02010609060101010101" pitchFamily="49" charset="-122"/>
                <a:ea typeface="KaiTi" panose="02010609060101010101" pitchFamily="49" charset="-122"/>
              </a:rPr>
              <a:t>忽略不利结果</a:t>
            </a:r>
          </a:p>
          <a:p>
            <a:r>
              <a:rPr lang="ja-JP" altLang="en-US" sz="2400" b="1">
                <a:latin typeface="KaiTi" panose="02010609060101010101" pitchFamily="49" charset="-122"/>
                <a:ea typeface="KaiTi" panose="02010609060101010101" pitchFamily="49" charset="-122"/>
              </a:rPr>
              <a:t>歪曲事实 </a:t>
            </a:r>
            <a:r>
              <a:rPr lang="en-US" altLang="ja-JP" sz="2400" b="1" dirty="0">
                <a:latin typeface="KaiTi" panose="02010609060101010101" pitchFamily="49" charset="-122"/>
                <a:ea typeface="KaiTi" panose="02010609060101010101" pitchFamily="49" charset="-122"/>
              </a:rPr>
              <a:t>= </a:t>
            </a:r>
            <a:r>
              <a:rPr lang="ja-JP" altLang="en-US" sz="2400" b="1">
                <a:latin typeface="KaiTi" panose="02010609060101010101" pitchFamily="49" charset="-122"/>
                <a:ea typeface="KaiTi" panose="02010609060101010101" pitchFamily="49" charset="-122"/>
              </a:rPr>
              <a:t>以过于正面的方式撰写结果</a:t>
            </a:r>
          </a:p>
          <a:p>
            <a:r>
              <a:rPr lang="ja-JP" altLang="en-US" sz="2400" b="1">
                <a:latin typeface="KaiTi" panose="02010609060101010101" pitchFamily="49" charset="-122"/>
                <a:ea typeface="KaiTi" panose="02010609060101010101" pitchFamily="49" charset="-122"/>
              </a:rPr>
              <a:t>切香肠 </a:t>
            </a:r>
            <a:r>
              <a:rPr lang="en-US" altLang="ja-JP" sz="2400" b="1" dirty="0">
                <a:latin typeface="KaiTi" panose="02010609060101010101" pitchFamily="49" charset="-122"/>
                <a:ea typeface="KaiTi" panose="02010609060101010101" pitchFamily="49" charset="-122"/>
              </a:rPr>
              <a:t>= </a:t>
            </a:r>
            <a:r>
              <a:rPr lang="ja-JP" altLang="en-US" sz="2400" b="1">
                <a:latin typeface="KaiTi" panose="02010609060101010101" pitchFamily="49" charset="-122"/>
                <a:ea typeface="KaiTi" panose="02010609060101010101" pitchFamily="49" charset="-122"/>
              </a:rPr>
              <a:t>将一个结果发表在多篇论文中，以提高指标</a:t>
            </a:r>
          </a:p>
          <a:p>
            <a:r>
              <a:rPr lang="ja-JP" altLang="en-US" sz="2400" b="1">
                <a:latin typeface="KaiTi" panose="02010609060101010101" pitchFamily="49" charset="-122"/>
                <a:ea typeface="KaiTi" panose="02010609060101010101" pitchFamily="49" charset="-122"/>
              </a:rPr>
              <a:t>选择性引用 </a:t>
            </a:r>
            <a:r>
              <a:rPr lang="en-US" altLang="ja-JP" sz="2400" b="1" dirty="0">
                <a:latin typeface="KaiTi" panose="02010609060101010101" pitchFamily="49" charset="-122"/>
                <a:ea typeface="KaiTi" panose="02010609060101010101" pitchFamily="49" charset="-122"/>
              </a:rPr>
              <a:t>= </a:t>
            </a:r>
            <a:r>
              <a:rPr lang="ja-JP" altLang="en-US" sz="2400" b="1">
                <a:latin typeface="KaiTi" panose="02010609060101010101" pitchFamily="49" charset="-122"/>
                <a:ea typeface="KaiTi" panose="02010609060101010101" pitchFamily="49" charset="-122"/>
              </a:rPr>
              <a:t>不引用相关研究，使其看起来更具原创性</a:t>
            </a:r>
          </a:p>
          <a:p>
            <a:r>
              <a:rPr lang="en-AU" sz="2400" b="1" dirty="0" err="1">
                <a:latin typeface="KaiTi" panose="02010609060101010101" pitchFamily="49" charset="-122"/>
                <a:ea typeface="KaiTi" panose="02010609060101010101" pitchFamily="49" charset="-122"/>
              </a:rPr>
              <a:t>HARKing</a:t>
            </a:r>
            <a:r>
              <a:rPr lang="en-AU" sz="2400" b="1" dirty="0">
                <a:latin typeface="KaiTi" panose="02010609060101010101" pitchFamily="49" charset="-122"/>
                <a:ea typeface="KaiTi" panose="02010609060101010101" pitchFamily="49" charset="-122"/>
              </a:rPr>
              <a:t> = </a:t>
            </a:r>
            <a:r>
              <a:rPr lang="ja-JP" altLang="en-US" sz="2400" b="1">
                <a:latin typeface="KaiTi" panose="02010609060101010101" pitchFamily="49" charset="-122"/>
                <a:ea typeface="KaiTi" panose="02010609060101010101" pitchFamily="49" charset="-122"/>
              </a:rPr>
              <a:t>假装研究问题是预先生成的，而不是在探索性分析中发现的</a:t>
            </a:r>
            <a:endParaRPr lang="en-AU" sz="2400" b="1" dirty="0">
              <a:latin typeface="KaiTi" panose="02010609060101010101" pitchFamily="49" charset="-122"/>
              <a:ea typeface="KaiTi" panose="02010609060101010101" pitchFamily="49" charset="-122"/>
            </a:endParaRPr>
          </a:p>
        </p:txBody>
      </p:sp>
    </p:spTree>
    <p:extLst>
      <p:ext uri="{BB962C8B-B14F-4D97-AF65-F5344CB8AC3E}">
        <p14:creationId xmlns:p14="http://schemas.microsoft.com/office/powerpoint/2010/main" val="37687647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8C2369E-04F4-4AAB-E3AC-BAB98E3FD392}"/>
              </a:ext>
            </a:extLst>
          </p:cNvPr>
          <p:cNvSpPr>
            <a:spLocks noGrp="1"/>
          </p:cNvSpPr>
          <p:nvPr>
            <p:ph idx="1"/>
          </p:nvPr>
        </p:nvSpPr>
        <p:spPr>
          <a:xfrm>
            <a:off x="6096000" y="2649740"/>
            <a:ext cx="4625051" cy="2737227"/>
          </a:xfrm>
        </p:spPr>
        <p:txBody>
          <a:bodyPr>
            <a:noAutofit/>
          </a:bodyPr>
          <a:lstStyle/>
          <a:p>
            <a:r>
              <a:rPr lang="en-AU" sz="2000" dirty="0"/>
              <a:t>Avoid dichotomous thinking</a:t>
            </a:r>
          </a:p>
          <a:p>
            <a:pPr lvl="1">
              <a:spcAft>
                <a:spcPts val="600"/>
              </a:spcAft>
            </a:pPr>
            <a:r>
              <a:rPr lang="en-AU" sz="1800" dirty="0"/>
              <a:t>P-value below 0.05 – significant </a:t>
            </a:r>
          </a:p>
          <a:p>
            <a:pPr lvl="1">
              <a:spcAft>
                <a:spcPts val="600"/>
              </a:spcAft>
            </a:pPr>
            <a:r>
              <a:rPr lang="en-AU" sz="1800" dirty="0"/>
              <a:t>P-value above 0.05 – non-significant</a:t>
            </a:r>
          </a:p>
          <a:p>
            <a:pPr>
              <a:spcAft>
                <a:spcPts val="600"/>
              </a:spcAft>
            </a:pPr>
            <a:r>
              <a:rPr lang="en-AU" sz="2000" dirty="0"/>
              <a:t>Many papers have:</a:t>
            </a:r>
          </a:p>
          <a:p>
            <a:pPr lvl="1">
              <a:spcAft>
                <a:spcPts val="600"/>
              </a:spcAft>
            </a:pPr>
            <a:r>
              <a:rPr lang="en-AU" sz="1800" dirty="0"/>
              <a:t>Too many hypothesis tests</a:t>
            </a:r>
          </a:p>
          <a:p>
            <a:pPr lvl="1">
              <a:spcAft>
                <a:spcPts val="600"/>
              </a:spcAft>
            </a:pPr>
            <a:r>
              <a:rPr lang="en-AU" sz="1800" dirty="0"/>
              <a:t>Too much emphasis on p-values</a:t>
            </a:r>
          </a:p>
        </p:txBody>
      </p:sp>
      <p:sp>
        <p:nvSpPr>
          <p:cNvPr id="2" name="Title 1">
            <a:extLst>
              <a:ext uri="{FF2B5EF4-FFF2-40B4-BE49-F238E27FC236}">
                <a16:creationId xmlns:a16="http://schemas.microsoft.com/office/drawing/2014/main" id="{1CCFE012-0877-99B6-6C8D-0F8A54240B8E}"/>
              </a:ext>
            </a:extLst>
          </p:cNvPr>
          <p:cNvSpPr>
            <a:spLocks noGrp="1"/>
          </p:cNvSpPr>
          <p:nvPr>
            <p:ph type="title"/>
          </p:nvPr>
        </p:nvSpPr>
        <p:spPr>
          <a:xfrm>
            <a:off x="838200" y="252965"/>
            <a:ext cx="10515600" cy="1325563"/>
          </a:xfrm>
        </p:spPr>
        <p:txBody>
          <a:bodyPr>
            <a:noAutofit/>
          </a:bodyPr>
          <a:lstStyle/>
          <a:p>
            <a:r>
              <a:rPr lang="en-AU" sz="2800" dirty="0"/>
              <a:t>Rule 7. Be cautious with interpretations of statistical significance</a:t>
            </a:r>
            <a:br>
              <a:rPr lang="en-AU" sz="2800" dirty="0"/>
            </a:br>
            <a:r>
              <a:rPr lang="en-AU" sz="2800" dirty="0" err="1">
                <a:latin typeface="KaiTi" panose="02010609060101010101" pitchFamily="49" charset="-122"/>
                <a:ea typeface="KaiTi" panose="02010609060101010101" pitchFamily="49" charset="-122"/>
              </a:rPr>
              <a:t>规则</a:t>
            </a:r>
            <a:r>
              <a:rPr lang="zh-CN" altLang="en-US" sz="2800" dirty="0">
                <a:latin typeface="KaiTi" panose="02010609060101010101" pitchFamily="49" charset="-122"/>
                <a:ea typeface="KaiTi" panose="02010609060101010101" pitchFamily="49" charset="-122"/>
              </a:rPr>
              <a:t> </a:t>
            </a:r>
            <a:r>
              <a:rPr lang="en-US" altLang="ja-JP" sz="2800" b="1" dirty="0">
                <a:latin typeface="KaiTi" panose="02010609060101010101" pitchFamily="49" charset="-122"/>
                <a:ea typeface="KaiTi" panose="02010609060101010101" pitchFamily="49" charset="-122"/>
              </a:rPr>
              <a:t>7. </a:t>
            </a:r>
            <a:r>
              <a:rPr lang="ja-JP" altLang="en-US" sz="2800" b="1">
                <a:latin typeface="KaiTi" panose="02010609060101010101" pitchFamily="49" charset="-122"/>
                <a:ea typeface="KaiTi" panose="02010609060101010101" pitchFamily="49" charset="-122"/>
              </a:rPr>
              <a:t>谨慎解读统计显著性</a:t>
            </a:r>
            <a:endParaRPr lang="en-AU" sz="2800" dirty="0"/>
          </a:p>
        </p:txBody>
      </p:sp>
      <p:sp>
        <p:nvSpPr>
          <p:cNvPr id="4" name="Content Placeholder 2">
            <a:extLst>
              <a:ext uri="{FF2B5EF4-FFF2-40B4-BE49-F238E27FC236}">
                <a16:creationId xmlns:a16="http://schemas.microsoft.com/office/drawing/2014/main" id="{2CA3AE3B-FA08-5429-ECFA-CBB8E4970C4E}"/>
              </a:ext>
            </a:extLst>
          </p:cNvPr>
          <p:cNvSpPr txBox="1">
            <a:spLocks/>
          </p:cNvSpPr>
          <p:nvPr/>
        </p:nvSpPr>
        <p:spPr>
          <a:xfrm>
            <a:off x="816023" y="2187596"/>
            <a:ext cx="4751399" cy="331037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ja-JP" altLang="en-US" b="1">
                <a:latin typeface="KaiTi" panose="02010609060101010101" pitchFamily="49" charset="-122"/>
                <a:ea typeface="KaiTi" panose="02010609060101010101" pitchFamily="49" charset="-122"/>
              </a:rPr>
              <a:t>避免二分法思维</a:t>
            </a:r>
          </a:p>
          <a:p>
            <a:pPr marL="454025" indent="-222250"/>
            <a:r>
              <a:rPr lang="en-AU" b="1" dirty="0">
                <a:latin typeface="KaiTi" panose="02010609060101010101" pitchFamily="49" charset="-122"/>
                <a:ea typeface="KaiTi" panose="02010609060101010101" pitchFamily="49" charset="-122"/>
              </a:rPr>
              <a:t>P</a:t>
            </a:r>
            <a:r>
              <a:rPr lang="ja-JP" altLang="en-US" b="1">
                <a:latin typeface="KaiTi" panose="02010609060101010101" pitchFamily="49" charset="-122"/>
                <a:ea typeface="KaiTi" panose="02010609060101010101" pitchFamily="49" charset="-122"/>
              </a:rPr>
              <a:t>值低于</a:t>
            </a:r>
            <a:r>
              <a:rPr lang="en-US" altLang="ja-JP" b="1" dirty="0">
                <a:latin typeface="KaiTi" panose="02010609060101010101" pitchFamily="49" charset="-122"/>
                <a:ea typeface="KaiTi" panose="02010609060101010101" pitchFamily="49" charset="-122"/>
              </a:rPr>
              <a:t>0.05 – </a:t>
            </a:r>
            <a:r>
              <a:rPr lang="ja-JP" altLang="en-US" b="1">
                <a:latin typeface="KaiTi" panose="02010609060101010101" pitchFamily="49" charset="-122"/>
                <a:ea typeface="KaiTi" panose="02010609060101010101" pitchFamily="49" charset="-122"/>
              </a:rPr>
              <a:t>显著</a:t>
            </a:r>
          </a:p>
          <a:p>
            <a:pPr marL="454025" indent="-222250"/>
            <a:r>
              <a:rPr lang="en-AU" b="1" dirty="0">
                <a:latin typeface="KaiTi" panose="02010609060101010101" pitchFamily="49" charset="-122"/>
                <a:ea typeface="KaiTi" panose="02010609060101010101" pitchFamily="49" charset="-122"/>
              </a:rPr>
              <a:t>P</a:t>
            </a:r>
            <a:r>
              <a:rPr lang="ja-JP" altLang="en-US" b="1">
                <a:latin typeface="KaiTi" panose="02010609060101010101" pitchFamily="49" charset="-122"/>
                <a:ea typeface="KaiTi" panose="02010609060101010101" pitchFamily="49" charset="-122"/>
              </a:rPr>
              <a:t>值高于</a:t>
            </a:r>
            <a:r>
              <a:rPr lang="en-US" altLang="ja-JP" b="1" dirty="0">
                <a:latin typeface="KaiTi" panose="02010609060101010101" pitchFamily="49" charset="-122"/>
                <a:ea typeface="KaiTi" panose="02010609060101010101" pitchFamily="49" charset="-122"/>
              </a:rPr>
              <a:t>0.05 – </a:t>
            </a:r>
            <a:r>
              <a:rPr lang="ja-JP" altLang="en-US" b="1">
                <a:latin typeface="KaiTi" panose="02010609060101010101" pitchFamily="49" charset="-122"/>
                <a:ea typeface="KaiTi" panose="02010609060101010101" pitchFamily="49" charset="-122"/>
              </a:rPr>
              <a:t>不显著</a:t>
            </a:r>
          </a:p>
          <a:p>
            <a:r>
              <a:rPr lang="ja-JP" altLang="en-US" b="1">
                <a:latin typeface="KaiTi" panose="02010609060101010101" pitchFamily="49" charset="-122"/>
                <a:ea typeface="KaiTi" panose="02010609060101010101" pitchFamily="49" charset="-122"/>
              </a:rPr>
              <a:t>许多论文存在：</a:t>
            </a:r>
          </a:p>
          <a:p>
            <a:pPr marL="534988" indent="-349250"/>
            <a:r>
              <a:rPr lang="ja-JP" altLang="en-US" b="1">
                <a:latin typeface="KaiTi" panose="02010609060101010101" pitchFamily="49" charset="-122"/>
                <a:ea typeface="KaiTi" panose="02010609060101010101" pitchFamily="49" charset="-122"/>
              </a:rPr>
              <a:t>假设检验过多</a:t>
            </a:r>
          </a:p>
          <a:p>
            <a:pPr marL="534988" indent="-349250"/>
            <a:r>
              <a:rPr lang="ja-JP" altLang="en-US" b="1">
                <a:latin typeface="KaiTi" panose="02010609060101010101" pitchFamily="49" charset="-122"/>
                <a:ea typeface="KaiTi" panose="02010609060101010101" pitchFamily="49" charset="-122"/>
              </a:rPr>
              <a:t>过分强调</a:t>
            </a:r>
            <a:r>
              <a:rPr lang="en-AU" b="1" dirty="0">
                <a:latin typeface="KaiTi" panose="02010609060101010101" pitchFamily="49" charset="-122"/>
                <a:ea typeface="KaiTi" panose="02010609060101010101" pitchFamily="49" charset="-122"/>
              </a:rPr>
              <a:t>P</a:t>
            </a:r>
            <a:r>
              <a:rPr lang="ja-JP" altLang="en-US" b="1">
                <a:latin typeface="KaiTi" panose="02010609060101010101" pitchFamily="49" charset="-122"/>
                <a:ea typeface="KaiTi" panose="02010609060101010101" pitchFamily="49" charset="-122"/>
              </a:rPr>
              <a:t>值</a:t>
            </a:r>
            <a:endParaRPr lang="en-AU" b="1" dirty="0">
              <a:latin typeface="KaiTi" panose="02010609060101010101" pitchFamily="49" charset="-122"/>
              <a:ea typeface="KaiTi" panose="02010609060101010101" pitchFamily="49" charset="-122"/>
            </a:endParaRPr>
          </a:p>
        </p:txBody>
      </p:sp>
      <p:pic>
        <p:nvPicPr>
          <p:cNvPr id="6" name="Graphic 5" descr="Sunglasses face outline with solid fill">
            <a:extLst>
              <a:ext uri="{FF2B5EF4-FFF2-40B4-BE49-F238E27FC236}">
                <a16:creationId xmlns:a16="http://schemas.microsoft.com/office/drawing/2014/main" id="{77D511E7-7EA7-E7E9-1A1E-709A60B91DC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877867" y="2572789"/>
            <a:ext cx="461942" cy="559976"/>
          </a:xfrm>
          <a:prstGeom prst="rect">
            <a:avLst/>
          </a:prstGeom>
        </p:spPr>
      </p:pic>
      <p:pic>
        <p:nvPicPr>
          <p:cNvPr id="8" name="Graphic 7" descr="Loudly crying face outline outline">
            <a:extLst>
              <a:ext uri="{FF2B5EF4-FFF2-40B4-BE49-F238E27FC236}">
                <a16:creationId xmlns:a16="http://schemas.microsoft.com/office/drawing/2014/main" id="{BA875249-8DD9-05B0-A53E-6F65BC77A64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214491" y="3198028"/>
            <a:ext cx="461943" cy="461943"/>
          </a:xfrm>
          <a:prstGeom prst="rect">
            <a:avLst/>
          </a:prstGeom>
        </p:spPr>
      </p:pic>
      <p:pic>
        <p:nvPicPr>
          <p:cNvPr id="9" name="Graphic 8" descr="Sunglasses face outline with solid fill">
            <a:extLst>
              <a:ext uri="{FF2B5EF4-FFF2-40B4-BE49-F238E27FC236}">
                <a16:creationId xmlns:a16="http://schemas.microsoft.com/office/drawing/2014/main" id="{2A9C5131-0B4C-899D-885C-81D07FD5BFE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503027" y="2759913"/>
            <a:ext cx="461942" cy="559976"/>
          </a:xfrm>
          <a:prstGeom prst="rect">
            <a:avLst/>
          </a:prstGeom>
        </p:spPr>
      </p:pic>
      <p:pic>
        <p:nvPicPr>
          <p:cNvPr id="10" name="Graphic 9" descr="Loudly crying face outline outline">
            <a:extLst>
              <a:ext uri="{FF2B5EF4-FFF2-40B4-BE49-F238E27FC236}">
                <a16:creationId xmlns:a16="http://schemas.microsoft.com/office/drawing/2014/main" id="{E2C52FC5-BBB9-6366-C2F9-64A8260C0BA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593038" y="3356301"/>
            <a:ext cx="461943" cy="461943"/>
          </a:xfrm>
          <a:prstGeom prst="rect">
            <a:avLst/>
          </a:prstGeom>
        </p:spPr>
      </p:pic>
    </p:spTree>
    <p:extLst>
      <p:ext uri="{BB962C8B-B14F-4D97-AF65-F5344CB8AC3E}">
        <p14:creationId xmlns:p14="http://schemas.microsoft.com/office/powerpoint/2010/main" val="2665281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22" presetClass="entr" presetSubtype="8"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animEffect transition="in" filter="wipe(left)">
                                      <p:cBhvr>
                                        <p:cTn id="13" dur="500"/>
                                        <p:tgtEl>
                                          <p:spTgt spid="4">
                                            <p:txEl>
                                              <p:pRg st="3" end="3"/>
                                            </p:txEl>
                                          </p:spTgt>
                                        </p:tgtEl>
                                      </p:cBhvr>
                                    </p:animEffect>
                                  </p:childTnLst>
                                </p:cTn>
                              </p:par>
                              <p:par>
                                <p:cTn id="14" presetID="22" presetClass="entr" presetSubtype="8" fill="hold" nodeType="withEffect">
                                  <p:stCondLst>
                                    <p:cond delay="0"/>
                                  </p:stCondLst>
                                  <p:childTnLst>
                                    <p:set>
                                      <p:cBhvr>
                                        <p:cTn id="15" dur="1" fill="hold">
                                          <p:stCondLst>
                                            <p:cond delay="0"/>
                                          </p:stCondLst>
                                        </p:cTn>
                                        <p:tgtEl>
                                          <p:spTgt spid="4">
                                            <p:txEl>
                                              <p:pRg st="4" end="4"/>
                                            </p:txEl>
                                          </p:spTgt>
                                        </p:tgtEl>
                                        <p:attrNameLst>
                                          <p:attrName>style.visibility</p:attrName>
                                        </p:attrNameLst>
                                      </p:cBhvr>
                                      <p:to>
                                        <p:strVal val="visible"/>
                                      </p:to>
                                    </p:set>
                                    <p:animEffect transition="in" filter="wipe(left)">
                                      <p:cBhvr>
                                        <p:cTn id="16" dur="500"/>
                                        <p:tgtEl>
                                          <p:spTgt spid="4">
                                            <p:txEl>
                                              <p:pRg st="4" end="4"/>
                                            </p:txEl>
                                          </p:spTgt>
                                        </p:tgtEl>
                                      </p:cBhvr>
                                    </p:animEffect>
                                  </p:childTnLst>
                                </p:cTn>
                              </p:par>
                              <p:par>
                                <p:cTn id="17" presetID="22" presetClass="entr" presetSubtype="8" fill="hold" nodeType="with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animEffect transition="in" filter="wipe(left)">
                                      <p:cBhvr>
                                        <p:cTn id="19"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DA7BE6-4333-1272-63BB-2E60E619DB8C}"/>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DBB4133-2405-EE7B-46AF-871550205172}"/>
              </a:ext>
            </a:extLst>
          </p:cNvPr>
          <p:cNvSpPr>
            <a:spLocks noGrp="1"/>
          </p:cNvSpPr>
          <p:nvPr>
            <p:ph idx="1"/>
          </p:nvPr>
        </p:nvSpPr>
        <p:spPr>
          <a:xfrm>
            <a:off x="294503" y="5886590"/>
            <a:ext cx="10515600" cy="538162"/>
          </a:xfrm>
        </p:spPr>
        <p:txBody>
          <a:bodyPr>
            <a:normAutofit/>
          </a:bodyPr>
          <a:lstStyle/>
          <a:p>
            <a:r>
              <a:rPr lang="en-AU" dirty="0"/>
              <a:t>Judge p-values on a sliding scale and in context</a:t>
            </a:r>
          </a:p>
        </p:txBody>
      </p:sp>
      <p:sp>
        <p:nvSpPr>
          <p:cNvPr id="2" name="Title 1">
            <a:extLst>
              <a:ext uri="{FF2B5EF4-FFF2-40B4-BE49-F238E27FC236}">
                <a16:creationId xmlns:a16="http://schemas.microsoft.com/office/drawing/2014/main" id="{640BAC10-855B-D028-7EA6-EDABF60B1A4B}"/>
              </a:ext>
            </a:extLst>
          </p:cNvPr>
          <p:cNvSpPr>
            <a:spLocks noGrp="1"/>
          </p:cNvSpPr>
          <p:nvPr>
            <p:ph type="title"/>
          </p:nvPr>
        </p:nvSpPr>
        <p:spPr>
          <a:xfrm>
            <a:off x="838200" y="142418"/>
            <a:ext cx="10515600" cy="1325563"/>
          </a:xfrm>
        </p:spPr>
        <p:txBody>
          <a:bodyPr>
            <a:noAutofit/>
          </a:bodyPr>
          <a:lstStyle/>
          <a:p>
            <a:r>
              <a:rPr lang="en-AU" sz="2800" dirty="0"/>
              <a:t>Rule 7. Be cautious with interpretations of statistical significance</a:t>
            </a:r>
            <a:br>
              <a:rPr lang="en-AU" sz="2800" dirty="0"/>
            </a:br>
            <a:r>
              <a:rPr lang="en-AU" sz="2800" dirty="0" err="1">
                <a:latin typeface="KaiTi" panose="02010609060101010101" pitchFamily="49" charset="-122"/>
                <a:ea typeface="KaiTi" panose="02010609060101010101" pitchFamily="49" charset="-122"/>
              </a:rPr>
              <a:t>规则</a:t>
            </a:r>
            <a:r>
              <a:rPr lang="zh-CN" altLang="en-US" sz="2800" dirty="0">
                <a:latin typeface="KaiTi" panose="02010609060101010101" pitchFamily="49" charset="-122"/>
                <a:ea typeface="KaiTi" panose="02010609060101010101" pitchFamily="49" charset="-122"/>
              </a:rPr>
              <a:t> </a:t>
            </a:r>
            <a:r>
              <a:rPr lang="en-US" altLang="ja-JP" sz="2800" b="1" dirty="0">
                <a:latin typeface="KaiTi" panose="02010609060101010101" pitchFamily="49" charset="-122"/>
                <a:ea typeface="KaiTi" panose="02010609060101010101" pitchFamily="49" charset="-122"/>
              </a:rPr>
              <a:t>7. </a:t>
            </a:r>
            <a:r>
              <a:rPr lang="ja-JP" altLang="en-US" sz="2800" b="1">
                <a:latin typeface="KaiTi" panose="02010609060101010101" pitchFamily="49" charset="-122"/>
                <a:ea typeface="KaiTi" panose="02010609060101010101" pitchFamily="49" charset="-122"/>
              </a:rPr>
              <a:t>谨慎解读统计显著性</a:t>
            </a:r>
            <a:br>
              <a:rPr lang="en-AU" sz="2800" dirty="0"/>
            </a:br>
            <a:endParaRPr lang="en-AU" sz="2800" dirty="0"/>
          </a:p>
        </p:txBody>
      </p:sp>
      <p:sp>
        <p:nvSpPr>
          <p:cNvPr id="6" name="TextBox 5">
            <a:extLst>
              <a:ext uri="{FF2B5EF4-FFF2-40B4-BE49-F238E27FC236}">
                <a16:creationId xmlns:a16="http://schemas.microsoft.com/office/drawing/2014/main" id="{D1CFBABA-1A26-2512-44A7-06B450D7F685}"/>
              </a:ext>
            </a:extLst>
          </p:cNvPr>
          <p:cNvSpPr txBox="1"/>
          <p:nvPr/>
        </p:nvSpPr>
        <p:spPr>
          <a:xfrm>
            <a:off x="0" y="6424752"/>
            <a:ext cx="6096000" cy="369332"/>
          </a:xfrm>
          <a:prstGeom prst="rect">
            <a:avLst/>
          </a:prstGeom>
          <a:noFill/>
        </p:spPr>
        <p:txBody>
          <a:bodyPr wrap="square">
            <a:spAutoFit/>
          </a:bodyPr>
          <a:lstStyle/>
          <a:p>
            <a:r>
              <a:rPr lang="en-AU" b="0" i="0" dirty="0">
                <a:solidFill>
                  <a:srgbClr val="333333"/>
                </a:solidFill>
                <a:effectLst/>
                <a:latin typeface="interfaceregular"/>
              </a:rPr>
              <a:t> </a:t>
            </a:r>
            <a:r>
              <a:rPr lang="en-AU" b="0" i="0" dirty="0" err="1">
                <a:solidFill>
                  <a:srgbClr val="333333"/>
                </a:solidFill>
                <a:effectLst/>
                <a:latin typeface="interfaceregular"/>
              </a:rPr>
              <a:t>doi</a:t>
            </a:r>
            <a:r>
              <a:rPr lang="en-AU" b="0" i="0" dirty="0">
                <a:solidFill>
                  <a:srgbClr val="333333"/>
                </a:solidFill>
                <a:effectLst/>
                <a:latin typeface="interfaceregular"/>
              </a:rPr>
              <a:t>: </a:t>
            </a:r>
            <a:r>
              <a:rPr lang="en-AU" b="0" i="0" u="none" strike="noStrike" dirty="0">
                <a:solidFill>
                  <a:srgbClr val="2A6EBB"/>
                </a:solidFill>
                <a:effectLst/>
                <a:latin typeface="inherit"/>
                <a:hlinkClick r:id="rId3"/>
              </a:rPr>
              <a:t>https://doi.org/10.1136/bmj.322.7280.226</a:t>
            </a:r>
            <a:r>
              <a:rPr lang="en-AU" b="0" i="0" dirty="0">
                <a:solidFill>
                  <a:srgbClr val="333333"/>
                </a:solidFill>
                <a:effectLst/>
                <a:latin typeface="interfaceregular"/>
              </a:rPr>
              <a:t> </a:t>
            </a:r>
            <a:r>
              <a:rPr lang="en-AU" b="0" i="0" dirty="0">
                <a:solidFill>
                  <a:srgbClr val="555555"/>
                </a:solidFill>
                <a:effectLst/>
                <a:latin typeface="interfaceregular"/>
              </a:rPr>
              <a:t>(</a:t>
            </a:r>
            <a:endParaRPr lang="en-AU" dirty="0"/>
          </a:p>
        </p:txBody>
      </p:sp>
      <p:pic>
        <p:nvPicPr>
          <p:cNvPr id="8" name="Picture 7">
            <a:extLst>
              <a:ext uri="{FF2B5EF4-FFF2-40B4-BE49-F238E27FC236}">
                <a16:creationId xmlns:a16="http://schemas.microsoft.com/office/drawing/2014/main" id="{2162E41F-F846-5371-D626-72A6C0B314C1}"/>
              </a:ext>
            </a:extLst>
          </p:cNvPr>
          <p:cNvPicPr>
            <a:picLocks noChangeAspect="1"/>
          </p:cNvPicPr>
          <p:nvPr/>
        </p:nvPicPr>
        <p:blipFill>
          <a:blip r:embed="rId4"/>
          <a:stretch>
            <a:fillRect/>
          </a:stretch>
        </p:blipFill>
        <p:spPr>
          <a:xfrm>
            <a:off x="1757680" y="1174532"/>
            <a:ext cx="8056751" cy="4487862"/>
          </a:xfrm>
          <a:prstGeom prst="rect">
            <a:avLst/>
          </a:prstGeom>
        </p:spPr>
      </p:pic>
      <p:sp>
        <p:nvSpPr>
          <p:cNvPr id="4" name="TextBox 3">
            <a:extLst>
              <a:ext uri="{FF2B5EF4-FFF2-40B4-BE49-F238E27FC236}">
                <a16:creationId xmlns:a16="http://schemas.microsoft.com/office/drawing/2014/main" id="{EB782FFD-3132-9BA7-50CE-0E0E33C48C31}"/>
              </a:ext>
            </a:extLst>
          </p:cNvPr>
          <p:cNvSpPr txBox="1"/>
          <p:nvPr/>
        </p:nvSpPr>
        <p:spPr>
          <a:xfrm>
            <a:off x="4712676" y="3872306"/>
            <a:ext cx="3549370" cy="369332"/>
          </a:xfrm>
          <a:prstGeom prst="rect">
            <a:avLst/>
          </a:prstGeom>
          <a:noFill/>
        </p:spPr>
        <p:txBody>
          <a:bodyPr wrap="none" rtlCol="0">
            <a:spAutoFit/>
          </a:bodyPr>
          <a:lstStyle/>
          <a:p>
            <a:r>
              <a:rPr lang="ja-JP" altLang="en-US">
                <a:solidFill>
                  <a:schemeClr val="bg1"/>
                </a:solidFill>
                <a:latin typeface="KaiTi" panose="02010609060101010101" pitchFamily="49" charset="-122"/>
                <a:ea typeface="KaiTi" panose="02010609060101010101" pitchFamily="49" charset="-122"/>
              </a:rPr>
              <a:t>反对零假设的证据增加，</a:t>
            </a:r>
            <a:r>
              <a:rPr lang="en-AU" dirty="0">
                <a:solidFill>
                  <a:schemeClr val="bg1"/>
                </a:solidFill>
                <a:latin typeface="KaiTi" panose="02010609060101010101" pitchFamily="49" charset="-122"/>
                <a:ea typeface="KaiTi" panose="02010609060101010101" pitchFamily="49" charset="-122"/>
              </a:rPr>
              <a:t>P</a:t>
            </a:r>
            <a:r>
              <a:rPr lang="ja-JP" altLang="en-US">
                <a:solidFill>
                  <a:schemeClr val="bg1"/>
                </a:solidFill>
                <a:latin typeface="KaiTi" panose="02010609060101010101" pitchFamily="49" charset="-122"/>
                <a:ea typeface="KaiTi" panose="02010609060101010101" pitchFamily="49" charset="-122"/>
              </a:rPr>
              <a:t>值降低</a:t>
            </a:r>
          </a:p>
        </p:txBody>
      </p:sp>
      <p:sp>
        <p:nvSpPr>
          <p:cNvPr id="7" name="TextBox 6">
            <a:extLst>
              <a:ext uri="{FF2B5EF4-FFF2-40B4-BE49-F238E27FC236}">
                <a16:creationId xmlns:a16="http://schemas.microsoft.com/office/drawing/2014/main" id="{B99ABE3E-EAEB-065D-0521-77C4E34B9044}"/>
              </a:ext>
            </a:extLst>
          </p:cNvPr>
          <p:cNvSpPr txBox="1"/>
          <p:nvPr/>
        </p:nvSpPr>
        <p:spPr>
          <a:xfrm>
            <a:off x="5061541" y="5219002"/>
            <a:ext cx="2851639" cy="369332"/>
          </a:xfrm>
          <a:prstGeom prst="rect">
            <a:avLst/>
          </a:prstGeom>
          <a:noFill/>
        </p:spPr>
        <p:txBody>
          <a:bodyPr wrap="square">
            <a:spAutoFit/>
          </a:bodyPr>
          <a:lstStyle/>
          <a:p>
            <a:r>
              <a:rPr lang="en-AU" b="1" dirty="0" err="1">
                <a:solidFill>
                  <a:schemeClr val="bg1"/>
                </a:solidFill>
                <a:latin typeface="KaiTi" panose="02010609060101010101" pitchFamily="49" charset="-122"/>
                <a:ea typeface="KaiTi" panose="02010609060101010101" pitchFamily="49" charset="-122"/>
              </a:rPr>
              <a:t>反对零假设的证据有力</a:t>
            </a:r>
            <a:endParaRPr lang="en-AU" b="1" dirty="0">
              <a:solidFill>
                <a:schemeClr val="bg1"/>
              </a:solidFill>
              <a:latin typeface="KaiTi" panose="02010609060101010101" pitchFamily="49" charset="-122"/>
              <a:ea typeface="KaiTi" panose="02010609060101010101" pitchFamily="49" charset="-122"/>
            </a:endParaRPr>
          </a:p>
        </p:txBody>
      </p:sp>
      <p:sp>
        <p:nvSpPr>
          <p:cNvPr id="10" name="TextBox 9">
            <a:extLst>
              <a:ext uri="{FF2B5EF4-FFF2-40B4-BE49-F238E27FC236}">
                <a16:creationId xmlns:a16="http://schemas.microsoft.com/office/drawing/2014/main" id="{B1B0CBF0-EA73-9BA7-EA98-8A281E31F478}"/>
              </a:ext>
            </a:extLst>
          </p:cNvPr>
          <p:cNvSpPr txBox="1"/>
          <p:nvPr/>
        </p:nvSpPr>
        <p:spPr>
          <a:xfrm>
            <a:off x="5397011" y="2247031"/>
            <a:ext cx="2980592" cy="369332"/>
          </a:xfrm>
          <a:prstGeom prst="rect">
            <a:avLst/>
          </a:prstGeom>
          <a:noFill/>
        </p:spPr>
        <p:txBody>
          <a:bodyPr wrap="square">
            <a:spAutoFit/>
          </a:bodyPr>
          <a:lstStyle/>
          <a:p>
            <a:r>
              <a:rPr lang="en-AU" b="1" dirty="0" err="1">
                <a:latin typeface="KaiTi" panose="02010609060101010101" pitchFamily="49" charset="-122"/>
                <a:ea typeface="KaiTi" panose="02010609060101010101" pitchFamily="49" charset="-122"/>
              </a:rPr>
              <a:t>反对零假设的证据薄弱</a:t>
            </a:r>
            <a:endParaRPr lang="en-AU" b="1" dirty="0">
              <a:latin typeface="KaiTi" panose="02010609060101010101" pitchFamily="49" charset="-122"/>
              <a:ea typeface="KaiTi" panose="02010609060101010101" pitchFamily="49" charset="-122"/>
            </a:endParaRPr>
          </a:p>
        </p:txBody>
      </p:sp>
      <p:sp>
        <p:nvSpPr>
          <p:cNvPr id="11" name="TextBox 10">
            <a:extLst>
              <a:ext uri="{FF2B5EF4-FFF2-40B4-BE49-F238E27FC236}">
                <a16:creationId xmlns:a16="http://schemas.microsoft.com/office/drawing/2014/main" id="{A3D11D8F-8A46-BC85-8594-CC92624168B3}"/>
              </a:ext>
            </a:extLst>
          </p:cNvPr>
          <p:cNvSpPr txBox="1"/>
          <p:nvPr/>
        </p:nvSpPr>
        <p:spPr>
          <a:xfrm>
            <a:off x="5265876" y="6276631"/>
            <a:ext cx="4548555" cy="461665"/>
          </a:xfrm>
          <a:prstGeom prst="rect">
            <a:avLst/>
          </a:prstGeom>
          <a:noFill/>
        </p:spPr>
        <p:txBody>
          <a:bodyPr wrap="square">
            <a:spAutoFit/>
          </a:bodyPr>
          <a:lstStyle/>
          <a:p>
            <a:r>
              <a:rPr lang="ja-JP" altLang="en-US" sz="2400" b="1">
                <a:latin typeface="KaiTi" panose="02010609060101010101" pitchFamily="49" charset="-122"/>
                <a:ea typeface="KaiTi" panose="02010609060101010101" pitchFamily="49" charset="-122"/>
              </a:rPr>
              <a:t>根据滑动比例和上下文判断</a:t>
            </a:r>
            <a:r>
              <a:rPr lang="en-AU" sz="2400" b="1" dirty="0" err="1">
                <a:latin typeface="KaiTi" panose="02010609060101010101" pitchFamily="49" charset="-122"/>
                <a:ea typeface="KaiTi" panose="02010609060101010101" pitchFamily="49" charset="-122"/>
              </a:rPr>
              <a:t>p值</a:t>
            </a:r>
            <a:endParaRPr lang="en-AU" sz="2400" b="1" dirty="0">
              <a:latin typeface="KaiTi" panose="02010609060101010101" pitchFamily="49" charset="-122"/>
              <a:ea typeface="KaiTi" panose="02010609060101010101" pitchFamily="49" charset="-122"/>
            </a:endParaRPr>
          </a:p>
        </p:txBody>
      </p:sp>
    </p:spTree>
    <p:extLst>
      <p:ext uri="{BB962C8B-B14F-4D97-AF65-F5344CB8AC3E}">
        <p14:creationId xmlns:p14="http://schemas.microsoft.com/office/powerpoint/2010/main" val="38032764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0000"/>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E0B478-1A9E-4BE0-32B8-3E1452068481}"/>
              </a:ext>
            </a:extLst>
          </p:cNvPr>
          <p:cNvSpPr>
            <a:spLocks noGrp="1"/>
          </p:cNvSpPr>
          <p:nvPr>
            <p:ph type="title"/>
          </p:nvPr>
        </p:nvSpPr>
        <p:spPr/>
        <p:txBody>
          <a:bodyPr>
            <a:normAutofit/>
          </a:bodyPr>
          <a:lstStyle/>
          <a:p>
            <a:r>
              <a:rPr lang="en-AU" sz="3200" dirty="0"/>
              <a:t>Rule 8. Make your research open</a:t>
            </a:r>
            <a:br>
              <a:rPr lang="en-AU" dirty="0"/>
            </a:br>
            <a:r>
              <a:rPr lang="en-US" sz="4000" b="1" dirty="0">
                <a:latin typeface="KaiTi" panose="02010609060101010101" pitchFamily="49" charset="-122"/>
                <a:ea typeface="KaiTi" panose="02010609060101010101" pitchFamily="49" charset="-122"/>
              </a:rPr>
              <a:t>规则</a:t>
            </a:r>
            <a:r>
              <a:rPr lang="en-US" altLang="zh-CN" sz="4000" b="1" dirty="0">
                <a:latin typeface="KaiTi" panose="02010609060101010101" pitchFamily="49" charset="-122"/>
                <a:ea typeface="KaiTi" panose="02010609060101010101" pitchFamily="49" charset="-122"/>
              </a:rPr>
              <a:t>8</a:t>
            </a:r>
            <a:r>
              <a:rPr lang="en-US" altLang="ja-JP" sz="3600" b="1" dirty="0">
                <a:latin typeface="KaiTi" panose="02010609060101010101" pitchFamily="49" charset="-122"/>
                <a:ea typeface="KaiTi" panose="02010609060101010101" pitchFamily="49" charset="-122"/>
              </a:rPr>
              <a:t>.</a:t>
            </a:r>
            <a:r>
              <a:rPr lang="en-US" altLang="ja-JP" sz="4000" b="1" dirty="0">
                <a:latin typeface="KaiTi" panose="02010609060101010101" pitchFamily="49" charset="-122"/>
                <a:ea typeface="KaiTi" panose="02010609060101010101" pitchFamily="49" charset="-122"/>
              </a:rPr>
              <a:t> </a:t>
            </a:r>
            <a:r>
              <a:rPr lang="ja-JP" altLang="en-US" sz="4000" b="1">
                <a:latin typeface="KaiTi" panose="02010609060101010101" pitchFamily="49" charset="-122"/>
                <a:ea typeface="KaiTi" panose="02010609060101010101" pitchFamily="49" charset="-122"/>
              </a:rPr>
              <a:t>公开开放您的研究</a:t>
            </a:r>
            <a:endParaRPr lang="en-AU" dirty="0"/>
          </a:p>
        </p:txBody>
      </p:sp>
      <p:sp>
        <p:nvSpPr>
          <p:cNvPr id="3" name="Content Placeholder 2">
            <a:extLst>
              <a:ext uri="{FF2B5EF4-FFF2-40B4-BE49-F238E27FC236}">
                <a16:creationId xmlns:a16="http://schemas.microsoft.com/office/drawing/2014/main" id="{035E11A2-AA96-EF01-57E8-FEB5A1EB91A9}"/>
              </a:ext>
            </a:extLst>
          </p:cNvPr>
          <p:cNvSpPr>
            <a:spLocks noGrp="1"/>
          </p:cNvSpPr>
          <p:nvPr>
            <p:ph idx="1"/>
          </p:nvPr>
        </p:nvSpPr>
        <p:spPr>
          <a:xfrm>
            <a:off x="838200" y="4060640"/>
            <a:ext cx="10515600" cy="1581517"/>
          </a:xfrm>
        </p:spPr>
        <p:txBody>
          <a:bodyPr>
            <a:normAutofit fontScale="85000" lnSpcReduction="20000"/>
          </a:bodyPr>
          <a:lstStyle/>
          <a:p>
            <a:r>
              <a:rPr lang="en-AU" dirty="0"/>
              <a:t>Open research is more credible and increases the value of research</a:t>
            </a:r>
          </a:p>
          <a:p>
            <a:r>
              <a:rPr lang="en-AU" dirty="0"/>
              <a:t>More scrutiny is a good thing</a:t>
            </a:r>
          </a:p>
          <a:p>
            <a:r>
              <a:rPr lang="en-AU" dirty="0"/>
              <a:t>Allows others to build on your work</a:t>
            </a:r>
          </a:p>
          <a:p>
            <a:r>
              <a:rPr lang="en-AU" dirty="0"/>
              <a:t>Share code on GitHub; really useful for you</a:t>
            </a:r>
          </a:p>
        </p:txBody>
      </p:sp>
      <p:sp>
        <p:nvSpPr>
          <p:cNvPr id="4" name="Rectangle 1">
            <a:extLst>
              <a:ext uri="{FF2B5EF4-FFF2-40B4-BE49-F238E27FC236}">
                <a16:creationId xmlns:a16="http://schemas.microsoft.com/office/drawing/2014/main" id="{3479D74C-3157-8D0A-79DB-928E4EA7AEE3}"/>
              </a:ext>
            </a:extLst>
          </p:cNvPr>
          <p:cNvSpPr>
            <a:spLocks noChangeArrowheads="1"/>
          </p:cNvSpPr>
          <p:nvPr/>
        </p:nvSpPr>
        <p:spPr bwMode="auto">
          <a:xfrm>
            <a:off x="259492" y="636372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Photo by </a:t>
            </a:r>
            <a:r>
              <a:rPr kumimoji="0" lang="en-US" altLang="en-US" sz="1800" b="0" i="0" u="none" strike="noStrike" cap="none" normalizeH="0" baseline="0" dirty="0">
                <a:ln>
                  <a:noFill/>
                </a:ln>
                <a:solidFill>
                  <a:schemeClr val="tx1"/>
                </a:solidFill>
                <a:effectLst/>
                <a:latin typeface="Arial" panose="020B0604020202020204" pitchFamily="34" charset="0"/>
                <a:hlinkClick r:id="rId3"/>
              </a:rPr>
              <a:t>Jan Tinneberg</a:t>
            </a:r>
            <a:r>
              <a:rPr kumimoji="0" lang="en-US" altLang="en-US" sz="1800" b="0" i="0" u="none" strike="noStrike" cap="none" normalizeH="0" baseline="0" dirty="0">
                <a:ln>
                  <a:noFill/>
                </a:ln>
                <a:solidFill>
                  <a:schemeClr val="tx1"/>
                </a:solidFill>
                <a:effectLst/>
                <a:latin typeface="Arial" panose="020B0604020202020204" pitchFamily="34" charset="0"/>
              </a:rPr>
              <a:t> on </a:t>
            </a:r>
            <a:r>
              <a:rPr kumimoji="0" lang="en-US" altLang="en-US" sz="1800" b="0" i="0" u="none" strike="noStrike" cap="none" normalizeH="0" baseline="0" dirty="0" err="1">
                <a:ln>
                  <a:noFill/>
                </a:ln>
                <a:solidFill>
                  <a:schemeClr val="tx1"/>
                </a:solidFill>
                <a:effectLst/>
                <a:latin typeface="Arial" panose="020B0604020202020204" pitchFamily="34" charset="0"/>
                <a:hlinkClick r:id="rId4"/>
              </a:rPr>
              <a:t>Unsplash</a:t>
            </a:r>
            <a:r>
              <a:rPr kumimoji="0" lang="en-US" altLang="en-US" sz="1800" b="0" i="0" u="none" strike="noStrike" cap="none" normalizeH="0" baseline="0" dirty="0">
                <a:ln>
                  <a:noFill/>
                </a:ln>
                <a:solidFill>
                  <a:schemeClr val="tx1"/>
                </a:solidFill>
                <a:effectLst/>
                <a:latin typeface="Arial" panose="020B0604020202020204" pitchFamily="34" charset="0"/>
              </a:rPr>
              <a:t> </a:t>
            </a:r>
          </a:p>
        </p:txBody>
      </p:sp>
      <p:sp>
        <p:nvSpPr>
          <p:cNvPr id="5" name="Content Placeholder 2">
            <a:extLst>
              <a:ext uri="{FF2B5EF4-FFF2-40B4-BE49-F238E27FC236}">
                <a16:creationId xmlns:a16="http://schemas.microsoft.com/office/drawing/2014/main" id="{FDF266EA-484E-3423-71E1-EC94093A176B}"/>
              </a:ext>
            </a:extLst>
          </p:cNvPr>
          <p:cNvSpPr txBox="1">
            <a:spLocks/>
          </p:cNvSpPr>
          <p:nvPr/>
        </p:nvSpPr>
        <p:spPr>
          <a:xfrm>
            <a:off x="978877" y="1654933"/>
            <a:ext cx="7789984" cy="158151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ja-JP" altLang="en-US" b="1">
                <a:latin typeface="KaiTi" panose="02010609060101010101" pitchFamily="49" charset="-122"/>
                <a:ea typeface="KaiTi" panose="02010609060101010101" pitchFamily="49" charset="-122"/>
              </a:rPr>
              <a:t>开放的研究更可信，也提升了研究的价值</a:t>
            </a:r>
          </a:p>
          <a:p>
            <a:r>
              <a:rPr lang="ja-JP" altLang="en-US" b="1">
                <a:latin typeface="KaiTi" panose="02010609060101010101" pitchFamily="49" charset="-122"/>
                <a:ea typeface="KaiTi" panose="02010609060101010101" pitchFamily="49" charset="-122"/>
              </a:rPr>
              <a:t>更多审查是好事</a:t>
            </a:r>
          </a:p>
          <a:p>
            <a:r>
              <a:rPr lang="ja-JP" altLang="en-US" b="1">
                <a:latin typeface="KaiTi" panose="02010609060101010101" pitchFamily="49" charset="-122"/>
                <a:ea typeface="KaiTi" panose="02010609060101010101" pitchFamily="49" charset="-122"/>
              </a:rPr>
              <a:t>允许他人以你的工作为基础</a:t>
            </a:r>
          </a:p>
          <a:p>
            <a:r>
              <a:rPr lang="ja-JP" altLang="en-US" b="1">
                <a:latin typeface="KaiTi" panose="02010609060101010101" pitchFamily="49" charset="-122"/>
                <a:ea typeface="KaiTi" panose="02010609060101010101" pitchFamily="49" charset="-122"/>
              </a:rPr>
              <a:t>在 </a:t>
            </a:r>
            <a:r>
              <a:rPr lang="en-AU" b="1" dirty="0">
                <a:latin typeface="KaiTi" panose="02010609060101010101" pitchFamily="49" charset="-122"/>
                <a:ea typeface="KaiTi" panose="02010609060101010101" pitchFamily="49" charset="-122"/>
              </a:rPr>
              <a:t>GitHub </a:t>
            </a:r>
            <a:r>
              <a:rPr lang="ja-JP" altLang="en-US" b="1">
                <a:latin typeface="KaiTi" panose="02010609060101010101" pitchFamily="49" charset="-122"/>
                <a:ea typeface="KaiTi" panose="02010609060101010101" pitchFamily="49" charset="-122"/>
              </a:rPr>
              <a:t>上分享代码；对你来说真的很有用</a:t>
            </a:r>
            <a:endParaRPr lang="en-AU" b="1" dirty="0">
              <a:latin typeface="KaiTi" panose="02010609060101010101" pitchFamily="49" charset="-122"/>
              <a:ea typeface="KaiTi" panose="02010609060101010101" pitchFamily="49" charset="-122"/>
            </a:endParaRPr>
          </a:p>
        </p:txBody>
      </p:sp>
    </p:spTree>
    <p:extLst>
      <p:ext uri="{BB962C8B-B14F-4D97-AF65-F5344CB8AC3E}">
        <p14:creationId xmlns:p14="http://schemas.microsoft.com/office/powerpoint/2010/main" val="24678246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C41302-2CCF-BCAE-8E2C-58C076EAB38D}"/>
              </a:ext>
            </a:extLst>
          </p:cNvPr>
          <p:cNvSpPr>
            <a:spLocks noGrp="1"/>
          </p:cNvSpPr>
          <p:nvPr>
            <p:ph type="title"/>
          </p:nvPr>
        </p:nvSpPr>
        <p:spPr>
          <a:xfrm>
            <a:off x="720969" y="270657"/>
            <a:ext cx="10515600" cy="1325563"/>
          </a:xfrm>
        </p:spPr>
        <p:txBody>
          <a:bodyPr anchor="ctr">
            <a:noAutofit/>
          </a:bodyPr>
          <a:lstStyle/>
          <a:p>
            <a:r>
              <a:rPr lang="en-AU" sz="3600" dirty="0"/>
              <a:t>Rule 9. Report all findings</a:t>
            </a:r>
            <a:br>
              <a:rPr lang="en-AU" sz="3600" dirty="0"/>
            </a:br>
            <a:r>
              <a:rPr lang="en-AU" sz="3600" b="1" dirty="0" err="1">
                <a:latin typeface="KaiTi" panose="02010609060101010101" pitchFamily="49" charset="-122"/>
                <a:ea typeface="KaiTi" panose="02010609060101010101" pitchFamily="49" charset="-122"/>
              </a:rPr>
              <a:t>规则</a:t>
            </a:r>
            <a:r>
              <a:rPr lang="zh-CN" altLang="en-US" sz="3600" dirty="0"/>
              <a:t> </a:t>
            </a:r>
            <a:r>
              <a:rPr lang="en-US" altLang="ja-JP" sz="3600" b="1" dirty="0">
                <a:latin typeface="KaiTi" panose="02010609060101010101" pitchFamily="49" charset="-122"/>
                <a:ea typeface="KaiTi" panose="02010609060101010101" pitchFamily="49" charset="-122"/>
              </a:rPr>
              <a:t>9. </a:t>
            </a:r>
            <a:r>
              <a:rPr lang="ja-JP" altLang="en-US" sz="3600" b="1">
                <a:latin typeface="KaiTi" panose="02010609060101010101" pitchFamily="49" charset="-122"/>
                <a:ea typeface="KaiTi" panose="02010609060101010101" pitchFamily="49" charset="-122"/>
              </a:rPr>
              <a:t>报告所有发现</a:t>
            </a:r>
            <a:endParaRPr lang="en-AU" sz="3600" dirty="0"/>
          </a:p>
        </p:txBody>
      </p:sp>
      <p:sp>
        <p:nvSpPr>
          <p:cNvPr id="3" name="Content Placeholder 2">
            <a:extLst>
              <a:ext uri="{FF2B5EF4-FFF2-40B4-BE49-F238E27FC236}">
                <a16:creationId xmlns:a16="http://schemas.microsoft.com/office/drawing/2014/main" id="{F74DD4FD-B8D0-F1A9-18B4-3F9282BA2FEF}"/>
              </a:ext>
            </a:extLst>
          </p:cNvPr>
          <p:cNvSpPr>
            <a:spLocks noGrp="1"/>
          </p:cNvSpPr>
          <p:nvPr>
            <p:ph sz="half" idx="1"/>
          </p:nvPr>
        </p:nvSpPr>
        <p:spPr>
          <a:xfrm>
            <a:off x="592015" y="4498487"/>
            <a:ext cx="5181600" cy="1785083"/>
          </a:xfrm>
        </p:spPr>
        <p:txBody>
          <a:bodyPr>
            <a:normAutofit/>
          </a:bodyPr>
          <a:lstStyle/>
          <a:p>
            <a:r>
              <a:rPr lang="en-AU" dirty="0"/>
              <a:t>Experiments that failed or that did not provide the expected result are still important</a:t>
            </a:r>
          </a:p>
          <a:p>
            <a:r>
              <a:rPr lang="en-AU" dirty="0"/>
              <a:t>Called the “file drawer” effect </a:t>
            </a:r>
          </a:p>
        </p:txBody>
      </p:sp>
      <p:pic>
        <p:nvPicPr>
          <p:cNvPr id="2050" name="Picture 2">
            <a:extLst>
              <a:ext uri="{FF2B5EF4-FFF2-40B4-BE49-F238E27FC236}">
                <a16:creationId xmlns:a16="http://schemas.microsoft.com/office/drawing/2014/main" id="{0D1B4B6D-D800-AEB8-EFC7-7D46F9B215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3925" r="15344"/>
          <a:stretch>
            <a:fillRect/>
          </a:stretch>
        </p:blipFill>
        <p:spPr bwMode="auto">
          <a:xfrm>
            <a:off x="6172200" y="1825625"/>
            <a:ext cx="5181600" cy="4351338"/>
          </a:xfrm>
          <a:prstGeom prst="rect">
            <a:avLst/>
          </a:prstGeom>
          <a:solidFill>
            <a:srgbClr val="FFFFFF"/>
          </a:solidFill>
        </p:spPr>
      </p:pic>
      <p:sp>
        <p:nvSpPr>
          <p:cNvPr id="4" name="TextBox 3">
            <a:extLst>
              <a:ext uri="{FF2B5EF4-FFF2-40B4-BE49-F238E27FC236}">
                <a16:creationId xmlns:a16="http://schemas.microsoft.com/office/drawing/2014/main" id="{9999E3FF-B69D-4B58-28CD-FA725656468D}"/>
              </a:ext>
            </a:extLst>
          </p:cNvPr>
          <p:cNvSpPr txBox="1"/>
          <p:nvPr/>
        </p:nvSpPr>
        <p:spPr>
          <a:xfrm>
            <a:off x="592015" y="1931133"/>
            <a:ext cx="4988170" cy="1569660"/>
          </a:xfrm>
          <a:prstGeom prst="rect">
            <a:avLst/>
          </a:prstGeom>
          <a:noFill/>
        </p:spPr>
        <p:txBody>
          <a:bodyPr wrap="square" rtlCol="0">
            <a:spAutoFit/>
          </a:bodyPr>
          <a:lstStyle/>
          <a:p>
            <a:pPr marL="285750" indent="-285750">
              <a:buFont typeface="Arial" panose="020B0604020202020204" pitchFamily="34" charset="0"/>
              <a:buChar char="•"/>
            </a:pPr>
            <a:r>
              <a:rPr lang="ja-JP" altLang="en-US" sz="3200">
                <a:latin typeface="KaiTi" panose="02010609060101010101" pitchFamily="49" charset="-122"/>
                <a:ea typeface="KaiTi" panose="02010609060101010101" pitchFamily="49" charset="-122"/>
              </a:rPr>
              <a:t>失败或未达到预期结果的实验​​仍然很重要</a:t>
            </a:r>
          </a:p>
          <a:p>
            <a:pPr marL="285750" indent="-285750">
              <a:buFont typeface="Arial" panose="020B0604020202020204" pitchFamily="34" charset="0"/>
              <a:buChar char="•"/>
            </a:pPr>
            <a:r>
              <a:rPr lang="ja-JP" altLang="en-US" sz="3200">
                <a:latin typeface="KaiTi" panose="02010609060101010101" pitchFamily="49" charset="-122"/>
                <a:ea typeface="KaiTi" panose="02010609060101010101" pitchFamily="49" charset="-122"/>
              </a:rPr>
              <a:t>被称为“文件抽屉”效应</a:t>
            </a:r>
            <a:endParaRPr lang="en-AU" sz="3200" dirty="0">
              <a:latin typeface="KaiTi" panose="02010609060101010101" pitchFamily="49" charset="-122"/>
              <a:ea typeface="KaiTi" panose="02010609060101010101" pitchFamily="49" charset="-122"/>
            </a:endParaRPr>
          </a:p>
        </p:txBody>
      </p:sp>
    </p:spTree>
    <p:extLst>
      <p:ext uri="{BB962C8B-B14F-4D97-AF65-F5344CB8AC3E}">
        <p14:creationId xmlns:p14="http://schemas.microsoft.com/office/powerpoint/2010/main" val="29962504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6F8D64-38BD-28AF-4DD9-A122BBEC4E1B}"/>
              </a:ext>
            </a:extLst>
          </p:cNvPr>
          <p:cNvSpPr>
            <a:spLocks noGrp="1"/>
          </p:cNvSpPr>
          <p:nvPr>
            <p:ph type="title"/>
          </p:nvPr>
        </p:nvSpPr>
        <p:spPr>
          <a:xfrm>
            <a:off x="838200" y="84825"/>
            <a:ext cx="10515600" cy="823595"/>
          </a:xfrm>
        </p:spPr>
        <p:txBody>
          <a:bodyPr>
            <a:normAutofit/>
          </a:bodyPr>
          <a:lstStyle/>
          <a:p>
            <a:r>
              <a:rPr lang="en-AU" sz="2800" dirty="0"/>
              <a:t>Rule 9. Report all findings</a:t>
            </a:r>
            <a:r>
              <a:rPr lang="zh-CN" altLang="en-US" sz="2800" dirty="0"/>
              <a:t>     </a:t>
            </a:r>
            <a:r>
              <a:rPr lang="en-AU" sz="2800" b="1" dirty="0" err="1">
                <a:latin typeface="KaiTi" panose="02010609060101010101" pitchFamily="49" charset="-122"/>
                <a:ea typeface="KaiTi" panose="02010609060101010101" pitchFamily="49" charset="-122"/>
              </a:rPr>
              <a:t>规则</a:t>
            </a:r>
            <a:r>
              <a:rPr lang="zh-CN" altLang="en-US" sz="2800" dirty="0"/>
              <a:t> </a:t>
            </a:r>
            <a:r>
              <a:rPr lang="en-US" altLang="ja-JP" sz="2800" b="1" dirty="0">
                <a:latin typeface="KaiTi" panose="02010609060101010101" pitchFamily="49" charset="-122"/>
                <a:ea typeface="KaiTi" panose="02010609060101010101" pitchFamily="49" charset="-122"/>
              </a:rPr>
              <a:t>9. </a:t>
            </a:r>
            <a:r>
              <a:rPr lang="ja-JP" altLang="en-US" sz="2800" b="1">
                <a:latin typeface="KaiTi" panose="02010609060101010101" pitchFamily="49" charset="-122"/>
                <a:ea typeface="KaiTi" panose="02010609060101010101" pitchFamily="49" charset="-122"/>
              </a:rPr>
              <a:t>报告所有发现</a:t>
            </a:r>
            <a:endParaRPr lang="en-AU" sz="2800" dirty="0"/>
          </a:p>
        </p:txBody>
      </p:sp>
      <p:pic>
        <p:nvPicPr>
          <p:cNvPr id="5" name="Picture 4" descr="A graph of a graph&#10;&#10;AI-generated content may be incorrect.">
            <a:extLst>
              <a:ext uri="{FF2B5EF4-FFF2-40B4-BE49-F238E27FC236}">
                <a16:creationId xmlns:a16="http://schemas.microsoft.com/office/drawing/2014/main" id="{770C530D-25E9-517C-8C39-888BE46B69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2638" y="1099751"/>
            <a:ext cx="8957277" cy="5758249"/>
          </a:xfrm>
          <a:prstGeom prst="rect">
            <a:avLst/>
          </a:prstGeom>
        </p:spPr>
      </p:pic>
    </p:spTree>
    <p:extLst>
      <p:ext uri="{BB962C8B-B14F-4D97-AF65-F5344CB8AC3E}">
        <p14:creationId xmlns:p14="http://schemas.microsoft.com/office/powerpoint/2010/main" val="38556482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7DA962-893C-A788-C995-3F49CE11D068}"/>
              </a:ext>
            </a:extLst>
          </p:cNvPr>
          <p:cNvSpPr>
            <a:spLocks noGrp="1"/>
          </p:cNvSpPr>
          <p:nvPr>
            <p:ph type="title"/>
          </p:nvPr>
        </p:nvSpPr>
        <p:spPr>
          <a:xfrm>
            <a:off x="687351" y="201002"/>
            <a:ext cx="6230815" cy="1325563"/>
          </a:xfrm>
        </p:spPr>
        <p:txBody>
          <a:bodyPr>
            <a:normAutofit/>
          </a:bodyPr>
          <a:lstStyle/>
          <a:p>
            <a:r>
              <a:rPr lang="en-AU" sz="3200" dirty="0"/>
              <a:t>Rule 9. Report all findings</a:t>
            </a:r>
            <a:br>
              <a:rPr lang="en-AU" sz="3200" dirty="0"/>
            </a:br>
            <a:r>
              <a:rPr lang="en-AU" sz="3200" b="1" dirty="0" err="1">
                <a:latin typeface="KaiTi" panose="02010609060101010101" pitchFamily="49" charset="-122"/>
                <a:ea typeface="KaiTi" panose="02010609060101010101" pitchFamily="49" charset="-122"/>
              </a:rPr>
              <a:t>规则</a:t>
            </a:r>
            <a:r>
              <a:rPr lang="zh-CN" altLang="en-US" sz="3200" dirty="0"/>
              <a:t> </a:t>
            </a:r>
            <a:r>
              <a:rPr lang="en-US" altLang="ja-JP" sz="3200" b="1" dirty="0">
                <a:latin typeface="KaiTi" panose="02010609060101010101" pitchFamily="49" charset="-122"/>
                <a:ea typeface="KaiTi" panose="02010609060101010101" pitchFamily="49" charset="-122"/>
              </a:rPr>
              <a:t>9. </a:t>
            </a:r>
            <a:r>
              <a:rPr lang="ja-JP" altLang="en-US" sz="3200" b="1">
                <a:latin typeface="KaiTi" panose="02010609060101010101" pitchFamily="49" charset="-122"/>
                <a:ea typeface="KaiTi" panose="02010609060101010101" pitchFamily="49" charset="-122"/>
              </a:rPr>
              <a:t>报告所有发现</a:t>
            </a:r>
            <a:endParaRPr lang="en-AU" sz="3200" dirty="0"/>
          </a:p>
        </p:txBody>
      </p:sp>
      <p:sp>
        <p:nvSpPr>
          <p:cNvPr id="3" name="Content Placeholder 2">
            <a:extLst>
              <a:ext uri="{FF2B5EF4-FFF2-40B4-BE49-F238E27FC236}">
                <a16:creationId xmlns:a16="http://schemas.microsoft.com/office/drawing/2014/main" id="{32E2B2EF-9B10-CF74-1B83-E527E310A240}"/>
              </a:ext>
            </a:extLst>
          </p:cNvPr>
          <p:cNvSpPr>
            <a:spLocks noGrp="1"/>
          </p:cNvSpPr>
          <p:nvPr>
            <p:ph sz="half" idx="1"/>
          </p:nvPr>
        </p:nvSpPr>
        <p:spPr>
          <a:xfrm>
            <a:off x="914400" y="3997569"/>
            <a:ext cx="5181600" cy="1921486"/>
          </a:xfrm>
        </p:spPr>
        <p:txBody>
          <a:bodyPr>
            <a:normAutofit/>
          </a:bodyPr>
          <a:lstStyle/>
          <a:p>
            <a:r>
              <a:rPr lang="en-AU" sz="2000" dirty="0"/>
              <a:t> The most exciting phrase to hear in science, the one that heralds new discoveries, is not “Eureka” but “That’s funny”, Isaac Asimov</a:t>
            </a:r>
          </a:p>
        </p:txBody>
      </p:sp>
      <p:pic>
        <p:nvPicPr>
          <p:cNvPr id="3074" name="Picture 2">
            <a:extLst>
              <a:ext uri="{FF2B5EF4-FFF2-40B4-BE49-F238E27FC236}">
                <a16:creationId xmlns:a16="http://schemas.microsoft.com/office/drawing/2014/main" id="{F6582503-5B57-FA6E-9021-8D0581AC7C7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66013" y="0"/>
            <a:ext cx="4725987"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E320F1C0-2297-B4F5-E18C-DA42DF628A2F}"/>
              </a:ext>
            </a:extLst>
          </p:cNvPr>
          <p:cNvSpPr txBox="1"/>
          <p:nvPr/>
        </p:nvSpPr>
        <p:spPr>
          <a:xfrm>
            <a:off x="274320" y="6093936"/>
            <a:ext cx="6096000" cy="646331"/>
          </a:xfrm>
          <a:prstGeom prst="rect">
            <a:avLst/>
          </a:prstGeom>
          <a:noFill/>
        </p:spPr>
        <p:txBody>
          <a:bodyPr wrap="square">
            <a:spAutoFit/>
          </a:bodyPr>
          <a:lstStyle/>
          <a:p>
            <a:r>
              <a:rPr lang="en-AU" dirty="0">
                <a:hlinkClick r:id="rId3"/>
              </a:rPr>
              <a:t>Phillip Leonian </a:t>
            </a:r>
            <a:r>
              <a:rPr lang="en-AU" dirty="0"/>
              <a:t>from New York World-Telegram &amp; Sun, Public domain, via Wikimedia Commons</a:t>
            </a:r>
          </a:p>
        </p:txBody>
      </p:sp>
      <p:sp>
        <p:nvSpPr>
          <p:cNvPr id="4" name="Content Placeholder 2">
            <a:extLst>
              <a:ext uri="{FF2B5EF4-FFF2-40B4-BE49-F238E27FC236}">
                <a16:creationId xmlns:a16="http://schemas.microsoft.com/office/drawing/2014/main" id="{1D93EEF0-C205-86FE-01A7-1726D0270346}"/>
              </a:ext>
            </a:extLst>
          </p:cNvPr>
          <p:cNvSpPr txBox="1">
            <a:spLocks/>
          </p:cNvSpPr>
          <p:nvPr/>
        </p:nvSpPr>
        <p:spPr>
          <a:xfrm>
            <a:off x="914400" y="1801324"/>
            <a:ext cx="5181600" cy="1921486"/>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ja-JP" altLang="en-US" b="1">
                <a:latin typeface="KaiTi" panose="02010609060101010101" pitchFamily="49" charset="-122"/>
                <a:ea typeface="KaiTi" panose="02010609060101010101" pitchFamily="49" charset="-122"/>
              </a:rPr>
              <a:t>在科学界听到的最激动人心的短语，预示着新发现的短语，不是“灵光一现的时刻”，而是“</a:t>
            </a:r>
            <a:r>
              <a:rPr lang="ja-JP" altLang="en-US" b="1" u="sng">
                <a:latin typeface="KaiTi" panose="02010609060101010101" pitchFamily="49" charset="-122"/>
                <a:ea typeface="KaiTi" panose="02010609060101010101" pitchFamily="49" charset="-122"/>
              </a:rPr>
              <a:t>这是奇怪</a:t>
            </a:r>
            <a:r>
              <a:rPr lang="ja-JP" altLang="en-US" b="1">
                <a:latin typeface="KaiTi" panose="02010609060101010101" pitchFamily="49" charset="-122"/>
                <a:ea typeface="KaiTi" panose="02010609060101010101" pitchFamily="49" charset="-122"/>
              </a:rPr>
              <a:t>”</a:t>
            </a:r>
            <a:r>
              <a:rPr lang="en-US" altLang="ja-JP" b="1" dirty="0">
                <a:latin typeface="KaiTi" panose="02010609060101010101" pitchFamily="49" charset="-122"/>
                <a:ea typeface="KaiTi" panose="02010609060101010101" pitchFamily="49" charset="-122"/>
              </a:rPr>
              <a:t> - </a:t>
            </a:r>
            <a:r>
              <a:rPr lang="ja-JP" altLang="en-US" b="1">
                <a:latin typeface="KaiTi" panose="02010609060101010101" pitchFamily="49" charset="-122"/>
                <a:ea typeface="KaiTi" panose="02010609060101010101" pitchFamily="49" charset="-122"/>
              </a:rPr>
              <a:t>艾萨克</a:t>
            </a:r>
            <a:r>
              <a:rPr lang="en-US" altLang="ja-JP" b="1" dirty="0">
                <a:latin typeface="KaiTi" panose="02010609060101010101" pitchFamily="49" charset="-122"/>
                <a:ea typeface="KaiTi" panose="02010609060101010101" pitchFamily="49" charset="-122"/>
              </a:rPr>
              <a:t>·</a:t>
            </a:r>
            <a:r>
              <a:rPr lang="ja-JP" altLang="en-US" b="1">
                <a:latin typeface="KaiTi" panose="02010609060101010101" pitchFamily="49" charset="-122"/>
                <a:ea typeface="KaiTi" panose="02010609060101010101" pitchFamily="49" charset="-122"/>
              </a:rPr>
              <a:t>阿西莫夫</a:t>
            </a:r>
            <a:endParaRPr lang="en-AU" b="1" dirty="0">
              <a:latin typeface="KaiTi" panose="02010609060101010101" pitchFamily="49" charset="-122"/>
              <a:ea typeface="KaiTi" panose="02010609060101010101" pitchFamily="49" charset="-122"/>
            </a:endParaRPr>
          </a:p>
        </p:txBody>
      </p:sp>
    </p:spTree>
    <p:extLst>
      <p:ext uri="{BB962C8B-B14F-4D97-AF65-F5344CB8AC3E}">
        <p14:creationId xmlns:p14="http://schemas.microsoft.com/office/powerpoint/2010/main" val="25678963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0AC754-CFDF-857F-6EC3-9718BA10B002}"/>
              </a:ext>
            </a:extLst>
          </p:cNvPr>
          <p:cNvSpPr>
            <a:spLocks noGrp="1"/>
          </p:cNvSpPr>
          <p:nvPr>
            <p:ph type="title"/>
          </p:nvPr>
        </p:nvSpPr>
        <p:spPr>
          <a:xfrm>
            <a:off x="838200" y="252979"/>
            <a:ext cx="10515600" cy="1325563"/>
          </a:xfrm>
        </p:spPr>
        <p:txBody>
          <a:bodyPr>
            <a:normAutofit/>
          </a:bodyPr>
          <a:lstStyle/>
          <a:p>
            <a:r>
              <a:rPr lang="en-US" altLang="ja-JP" sz="3200" b="1" dirty="0">
                <a:latin typeface="+mn-lt"/>
                <a:ea typeface="KaiTi" panose="02010609060101010101" pitchFamily="49" charset="-122"/>
              </a:rPr>
              <a:t>Rule 10. Follow reporting guidelines</a:t>
            </a:r>
            <a:br>
              <a:rPr lang="en-US" altLang="ja-JP" sz="3200" b="1" dirty="0">
                <a:latin typeface="KaiTi" panose="02010609060101010101" pitchFamily="49" charset="-122"/>
                <a:ea typeface="KaiTi" panose="02010609060101010101" pitchFamily="49" charset="-122"/>
              </a:rPr>
            </a:br>
            <a:r>
              <a:rPr lang="ja-JP" altLang="en-US" sz="3200" b="1">
                <a:latin typeface="KaiTi" panose="02010609060101010101" pitchFamily="49" charset="-122"/>
                <a:ea typeface="KaiTi" panose="02010609060101010101" pitchFamily="49" charset="-122"/>
              </a:rPr>
              <a:t>规则</a:t>
            </a:r>
            <a:r>
              <a:rPr lang="en-US" altLang="ja-JP" sz="3200" b="1" dirty="0">
                <a:latin typeface="KaiTi" panose="02010609060101010101" pitchFamily="49" charset="-122"/>
                <a:ea typeface="KaiTi" panose="02010609060101010101" pitchFamily="49" charset="-122"/>
              </a:rPr>
              <a:t>10. </a:t>
            </a:r>
            <a:r>
              <a:rPr lang="ja-JP" altLang="en-US" sz="3200" b="1">
                <a:latin typeface="KaiTi" panose="02010609060101010101" pitchFamily="49" charset="-122"/>
                <a:ea typeface="KaiTi" panose="02010609060101010101" pitchFamily="49" charset="-122"/>
              </a:rPr>
              <a:t>遵循报告指南</a:t>
            </a:r>
            <a:endParaRPr lang="en-AU" sz="3200" dirty="0"/>
          </a:p>
        </p:txBody>
      </p:sp>
      <p:pic>
        <p:nvPicPr>
          <p:cNvPr id="5122" name="Picture 2">
            <a:extLst>
              <a:ext uri="{FF2B5EF4-FFF2-40B4-BE49-F238E27FC236}">
                <a16:creationId xmlns:a16="http://schemas.microsoft.com/office/drawing/2014/main" id="{59EDB12A-D112-515A-179F-6F467C7D98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5768" y="1630870"/>
            <a:ext cx="10530993" cy="379691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 screenshot of a screen&#10;&#10;AI-generated content may be incorrect.">
            <a:extLst>
              <a:ext uri="{FF2B5EF4-FFF2-40B4-BE49-F238E27FC236}">
                <a16:creationId xmlns:a16="http://schemas.microsoft.com/office/drawing/2014/main" id="{C7F16392-EB5F-F75D-551A-9928D7B748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88216" y="139459"/>
            <a:ext cx="3903784" cy="4192051"/>
          </a:xfrm>
          <a:prstGeom prst="rect">
            <a:avLst/>
          </a:prstGeom>
        </p:spPr>
      </p:pic>
    </p:spTree>
    <p:extLst>
      <p:ext uri="{BB962C8B-B14F-4D97-AF65-F5344CB8AC3E}">
        <p14:creationId xmlns:p14="http://schemas.microsoft.com/office/powerpoint/2010/main" val="9555572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0000"/>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3B7CC8-D3F2-EBC6-48F3-7A0CFF618DF4}"/>
              </a:ext>
            </a:extLst>
          </p:cNvPr>
          <p:cNvSpPr>
            <a:spLocks noGrp="1"/>
          </p:cNvSpPr>
          <p:nvPr>
            <p:ph type="title"/>
          </p:nvPr>
        </p:nvSpPr>
        <p:spPr/>
        <p:txBody>
          <a:bodyPr/>
          <a:lstStyle/>
          <a:p>
            <a:r>
              <a:rPr lang="en-AU" dirty="0"/>
              <a:t>Overarching goals</a:t>
            </a:r>
            <a:r>
              <a:rPr lang="zh-CN" altLang="en-US" dirty="0"/>
              <a:t>  </a:t>
            </a:r>
            <a:r>
              <a:rPr lang="zh-CN" altLang="en-US" b="1" dirty="0">
                <a:latin typeface="KaiTi" panose="02010609060101010101" pitchFamily="49" charset="-122"/>
                <a:ea typeface="KaiTi" panose="02010609060101010101" pitchFamily="49" charset="-122"/>
              </a:rPr>
              <a:t>总体目标</a:t>
            </a:r>
            <a:endParaRPr lang="en-AU" b="1" dirty="0">
              <a:latin typeface="KaiTi" panose="02010609060101010101" pitchFamily="49" charset="-122"/>
              <a:ea typeface="KaiTi" panose="02010609060101010101" pitchFamily="49" charset="-122"/>
            </a:endParaRPr>
          </a:p>
        </p:txBody>
      </p:sp>
      <p:sp>
        <p:nvSpPr>
          <p:cNvPr id="3" name="Content Placeholder 2">
            <a:extLst>
              <a:ext uri="{FF2B5EF4-FFF2-40B4-BE49-F238E27FC236}">
                <a16:creationId xmlns:a16="http://schemas.microsoft.com/office/drawing/2014/main" id="{87CBEF0C-5C0B-4406-4CB9-7156217FD19F}"/>
              </a:ext>
            </a:extLst>
          </p:cNvPr>
          <p:cNvSpPr>
            <a:spLocks noGrp="1"/>
          </p:cNvSpPr>
          <p:nvPr>
            <p:ph idx="1"/>
          </p:nvPr>
        </p:nvSpPr>
        <p:spPr>
          <a:xfrm>
            <a:off x="838200" y="4133484"/>
            <a:ext cx="10515600" cy="2660039"/>
          </a:xfrm>
        </p:spPr>
        <p:txBody>
          <a:bodyPr>
            <a:normAutofit/>
          </a:bodyPr>
          <a:lstStyle/>
          <a:p>
            <a:r>
              <a:rPr lang="en-AU" sz="2400" dirty="0"/>
              <a:t>Following these 10 rules will immediately put you in the top 10% of scientists on quality</a:t>
            </a:r>
          </a:p>
          <a:p>
            <a:r>
              <a:rPr lang="en-AU" sz="2400" dirty="0"/>
              <a:t>Slow science: Quality over quantity</a:t>
            </a:r>
          </a:p>
          <a:p>
            <a:r>
              <a:rPr lang="en-AU" sz="2400" dirty="0"/>
              <a:t>Think more, plan more</a:t>
            </a:r>
          </a:p>
          <a:p>
            <a:r>
              <a:rPr lang="en-AU" sz="2400" dirty="0"/>
              <a:t>Have humility </a:t>
            </a:r>
            <a:r>
              <a:rPr lang="en-AU" sz="2400" dirty="0">
                <a:hlinkClick r:id="rId3"/>
              </a:rPr>
              <a:t>https://doi.org/10.1038/s41562-021-01203-8</a:t>
            </a:r>
            <a:r>
              <a:rPr lang="en-AU" sz="2400" dirty="0"/>
              <a:t> </a:t>
            </a:r>
          </a:p>
        </p:txBody>
      </p:sp>
      <p:sp>
        <p:nvSpPr>
          <p:cNvPr id="4" name="Rectangle 1">
            <a:extLst>
              <a:ext uri="{FF2B5EF4-FFF2-40B4-BE49-F238E27FC236}">
                <a16:creationId xmlns:a16="http://schemas.microsoft.com/office/drawing/2014/main" id="{E9BBAAA7-463A-533B-7C88-F6FD30867180}"/>
              </a:ext>
            </a:extLst>
          </p:cNvPr>
          <p:cNvSpPr>
            <a:spLocks noChangeArrowheads="1"/>
          </p:cNvSpPr>
          <p:nvPr/>
        </p:nvSpPr>
        <p:spPr bwMode="auto">
          <a:xfrm>
            <a:off x="314960" y="64008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Photo by </a:t>
            </a:r>
            <a:r>
              <a:rPr kumimoji="0" lang="en-US" altLang="en-US" sz="1800" b="0" i="0" u="none" strike="noStrike" cap="none" normalizeH="0" baseline="0" dirty="0">
                <a:ln>
                  <a:noFill/>
                </a:ln>
                <a:solidFill>
                  <a:schemeClr val="tx1"/>
                </a:solidFill>
                <a:effectLst/>
                <a:latin typeface="Arial" panose="020B0604020202020204" pitchFamily="34" charset="0"/>
                <a:hlinkClick r:id="rId4"/>
              </a:rPr>
              <a:t>david </a:t>
            </a:r>
            <a:r>
              <a:rPr kumimoji="0" lang="en-US" altLang="en-US" sz="1800" b="0" i="0" u="none" strike="noStrike" cap="none" normalizeH="0" baseline="0" dirty="0" err="1">
                <a:ln>
                  <a:noFill/>
                </a:ln>
                <a:solidFill>
                  <a:schemeClr val="tx1"/>
                </a:solidFill>
                <a:effectLst/>
                <a:latin typeface="Arial" panose="020B0604020202020204" pitchFamily="34" charset="0"/>
                <a:hlinkClick r:id="rId4"/>
              </a:rPr>
              <a:t>clarke</a:t>
            </a:r>
            <a:r>
              <a:rPr kumimoji="0" lang="en-US" altLang="en-US" sz="1800" b="0" i="0" u="none" strike="noStrike" cap="none" normalizeH="0" baseline="0" dirty="0">
                <a:ln>
                  <a:noFill/>
                </a:ln>
                <a:solidFill>
                  <a:schemeClr val="tx1"/>
                </a:solidFill>
                <a:effectLst/>
                <a:latin typeface="Arial" panose="020B0604020202020204" pitchFamily="34" charset="0"/>
              </a:rPr>
              <a:t> on </a:t>
            </a:r>
            <a:r>
              <a:rPr kumimoji="0" lang="en-US" altLang="en-US" sz="1800" b="0" i="0" u="none" strike="noStrike" cap="none" normalizeH="0" baseline="0" dirty="0" err="1">
                <a:ln>
                  <a:noFill/>
                </a:ln>
                <a:solidFill>
                  <a:schemeClr val="tx1"/>
                </a:solidFill>
                <a:effectLst/>
                <a:latin typeface="Arial" panose="020B0604020202020204" pitchFamily="34" charset="0"/>
                <a:hlinkClick r:id="rId5"/>
              </a:rPr>
              <a:t>Unsplash</a:t>
            </a:r>
            <a:r>
              <a:rPr kumimoji="0" lang="en-US" altLang="en-US" sz="1800" b="0" i="0" u="none" strike="noStrike" cap="none" normalizeH="0" baseline="0" dirty="0">
                <a:ln>
                  <a:noFill/>
                </a:ln>
                <a:solidFill>
                  <a:schemeClr val="tx1"/>
                </a:solidFill>
                <a:effectLst/>
                <a:latin typeface="Arial" panose="020B0604020202020204" pitchFamily="34" charset="0"/>
              </a:rPr>
              <a:t> </a:t>
            </a:r>
          </a:p>
        </p:txBody>
      </p:sp>
      <p:sp>
        <p:nvSpPr>
          <p:cNvPr id="5" name="Content Placeholder 2">
            <a:extLst>
              <a:ext uri="{FF2B5EF4-FFF2-40B4-BE49-F238E27FC236}">
                <a16:creationId xmlns:a16="http://schemas.microsoft.com/office/drawing/2014/main" id="{9F816993-9D8F-47D0-F328-C82B6FB932B3}"/>
              </a:ext>
            </a:extLst>
          </p:cNvPr>
          <p:cNvSpPr txBox="1">
            <a:spLocks/>
          </p:cNvSpPr>
          <p:nvPr/>
        </p:nvSpPr>
        <p:spPr>
          <a:xfrm>
            <a:off x="1049215" y="1582067"/>
            <a:ext cx="10515600" cy="266003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ja-JP" altLang="en-US" b="1">
                <a:latin typeface="KaiTi" panose="02010609060101010101" pitchFamily="49" charset="-122"/>
                <a:ea typeface="KaiTi" panose="02010609060101010101" pitchFamily="49" charset="-122"/>
              </a:rPr>
              <a:t>遵循这十条规则，你就能立即跻身质量排名前 </a:t>
            </a:r>
            <a:r>
              <a:rPr lang="en-US" altLang="ja-JP" b="1" dirty="0">
                <a:latin typeface="KaiTi" panose="02010609060101010101" pitchFamily="49" charset="-122"/>
                <a:ea typeface="KaiTi" panose="02010609060101010101" pitchFamily="49" charset="-122"/>
              </a:rPr>
              <a:t>10% </a:t>
            </a:r>
            <a:r>
              <a:rPr lang="ja-JP" altLang="en-US" b="1">
                <a:latin typeface="KaiTi" panose="02010609060101010101" pitchFamily="49" charset="-122"/>
                <a:ea typeface="KaiTi" panose="02010609060101010101" pitchFamily="49" charset="-122"/>
              </a:rPr>
              <a:t>的科学家之列。</a:t>
            </a:r>
          </a:p>
          <a:p>
            <a:r>
              <a:rPr lang="ja-JP" altLang="en-US" b="1">
                <a:latin typeface="KaiTi" panose="02010609060101010101" pitchFamily="49" charset="-122"/>
                <a:ea typeface="KaiTi" panose="02010609060101010101" pitchFamily="49" charset="-122"/>
              </a:rPr>
              <a:t>慢科学：质量重于数量。</a:t>
            </a:r>
          </a:p>
          <a:p>
            <a:r>
              <a:rPr lang="ja-JP" altLang="en-US" b="1">
                <a:latin typeface="KaiTi" panose="02010609060101010101" pitchFamily="49" charset="-122"/>
                <a:ea typeface="KaiTi" panose="02010609060101010101" pitchFamily="49" charset="-122"/>
              </a:rPr>
              <a:t>多思考，多计划。</a:t>
            </a:r>
          </a:p>
          <a:p>
            <a:r>
              <a:rPr lang="ja-JP" altLang="en-US" b="1">
                <a:latin typeface="KaiTi" panose="02010609060101010101" pitchFamily="49" charset="-122"/>
                <a:ea typeface="KaiTi" panose="02010609060101010101" pitchFamily="49" charset="-122"/>
              </a:rPr>
              <a:t>保持谦逊。</a:t>
            </a:r>
            <a:r>
              <a:rPr lang="en-AU" sz="2000" dirty="0">
                <a:latin typeface="Tahoma" panose="020B0604030504040204" pitchFamily="34" charset="0"/>
                <a:ea typeface="Tahoma" panose="020B0604030504040204" pitchFamily="34" charset="0"/>
                <a:cs typeface="Tahoma" panose="020B0604030504040204" pitchFamily="34" charset="0"/>
              </a:rPr>
              <a:t>https://</a:t>
            </a:r>
            <a:r>
              <a:rPr lang="en-AU" sz="2000" dirty="0" err="1">
                <a:latin typeface="Tahoma" panose="020B0604030504040204" pitchFamily="34" charset="0"/>
                <a:ea typeface="Tahoma" panose="020B0604030504040204" pitchFamily="34" charset="0"/>
                <a:cs typeface="Tahoma" panose="020B0604030504040204" pitchFamily="34" charset="0"/>
              </a:rPr>
              <a:t>doi.org</a:t>
            </a:r>
            <a:r>
              <a:rPr lang="en-AU" sz="2000" dirty="0">
                <a:latin typeface="Tahoma" panose="020B0604030504040204" pitchFamily="34" charset="0"/>
                <a:ea typeface="Tahoma" panose="020B0604030504040204" pitchFamily="34" charset="0"/>
                <a:cs typeface="Tahoma" panose="020B0604030504040204" pitchFamily="34" charset="0"/>
              </a:rPr>
              <a:t>/10.1038/s41562-021-01203-8</a:t>
            </a:r>
            <a:endParaRPr lang="en-AU"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35802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22B59C-FF51-54E4-4903-ECC2A14239F9}"/>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9CDFB7B-66D9-35E7-0B1A-4D6A237F26CE}"/>
              </a:ext>
            </a:extLst>
          </p:cNvPr>
          <p:cNvSpPr>
            <a:spLocks noGrp="1"/>
          </p:cNvSpPr>
          <p:nvPr>
            <p:ph idx="1"/>
          </p:nvPr>
        </p:nvSpPr>
        <p:spPr>
          <a:xfrm>
            <a:off x="497840" y="4272039"/>
            <a:ext cx="11399520" cy="1932598"/>
          </a:xfrm>
        </p:spPr>
        <p:txBody>
          <a:bodyPr>
            <a:normAutofit lnSpcReduction="10000"/>
          </a:bodyPr>
          <a:lstStyle/>
          <a:p>
            <a:r>
              <a:rPr lang="en-AU" sz="2000" dirty="0"/>
              <a:t>Several problems relate to the research workforce, including failure to involve experienced statisticians and methodologists, failure to train clinical researchers and laboratory scientists in research methods and design, and the involvement of stakeholders with conflicts of interest.</a:t>
            </a:r>
          </a:p>
          <a:p>
            <a:r>
              <a:rPr lang="en-AU" sz="2000" dirty="0"/>
              <a:t>Inadequate emphasis is placed on recording of research decisions and on reproducibility of research.</a:t>
            </a:r>
          </a:p>
          <a:p>
            <a:r>
              <a:rPr lang="en-AU" sz="2000" dirty="0"/>
              <a:t>Finally, reward systems incentivise quantity more than quality, and novelty more than reliability.</a:t>
            </a:r>
          </a:p>
        </p:txBody>
      </p:sp>
      <p:sp>
        <p:nvSpPr>
          <p:cNvPr id="4" name="TextBox 3">
            <a:extLst>
              <a:ext uri="{FF2B5EF4-FFF2-40B4-BE49-F238E27FC236}">
                <a16:creationId xmlns:a16="http://schemas.microsoft.com/office/drawing/2014/main" id="{1233F49D-959C-FAD0-C33D-D8A8194888F8}"/>
              </a:ext>
            </a:extLst>
          </p:cNvPr>
          <p:cNvSpPr txBox="1"/>
          <p:nvPr/>
        </p:nvSpPr>
        <p:spPr>
          <a:xfrm>
            <a:off x="497840" y="6291540"/>
            <a:ext cx="4226560" cy="923330"/>
          </a:xfrm>
          <a:prstGeom prst="rect">
            <a:avLst/>
          </a:prstGeom>
          <a:noFill/>
        </p:spPr>
        <p:txBody>
          <a:bodyPr wrap="square" rtlCol="0">
            <a:spAutoFit/>
          </a:bodyPr>
          <a:lstStyle/>
          <a:p>
            <a:pPr fontAlgn="base"/>
            <a:r>
              <a:rPr lang="en-AU"/>
              <a:t>DOI: </a:t>
            </a:r>
            <a:r>
              <a:rPr lang="en-AU">
                <a:hlinkClick r:id="rId2"/>
              </a:rPr>
              <a:t>10.1016/S0140-6736(13)62227-8</a:t>
            </a:r>
            <a:endParaRPr lang="en-AU"/>
          </a:p>
          <a:p>
            <a:br>
              <a:rPr lang="en-AU"/>
            </a:br>
            <a:endParaRPr lang="en-AU" dirty="0"/>
          </a:p>
        </p:txBody>
      </p:sp>
      <p:sp>
        <p:nvSpPr>
          <p:cNvPr id="7" name="Title 1">
            <a:extLst>
              <a:ext uri="{FF2B5EF4-FFF2-40B4-BE49-F238E27FC236}">
                <a16:creationId xmlns:a16="http://schemas.microsoft.com/office/drawing/2014/main" id="{19564032-8880-3A87-FC18-8FB92704C034}"/>
              </a:ext>
            </a:extLst>
          </p:cNvPr>
          <p:cNvSpPr txBox="1">
            <a:spLocks/>
          </p:cNvSpPr>
          <p:nvPr/>
        </p:nvSpPr>
        <p:spPr>
          <a:xfrm>
            <a:off x="497840" y="201002"/>
            <a:ext cx="10515600" cy="7219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AU" sz="3600"/>
              <a:t>Current state of research</a:t>
            </a:r>
            <a:r>
              <a:rPr lang="zh-CN" altLang="en-US" sz="3600"/>
              <a:t> </a:t>
            </a:r>
            <a:r>
              <a:rPr lang="zh-CN" altLang="en-US" b="1">
                <a:latin typeface="KaiTi" panose="02010609060101010101" pitchFamily="49" charset="-122"/>
                <a:ea typeface="KaiTi" panose="02010609060101010101" pitchFamily="49" charset="-122"/>
              </a:rPr>
              <a:t>科研现状</a:t>
            </a:r>
            <a:endParaRPr lang="en-AU" b="1" dirty="0">
              <a:latin typeface="KaiTi" panose="02010609060101010101" pitchFamily="49" charset="-122"/>
              <a:ea typeface="KaiTi" panose="02010609060101010101" pitchFamily="49" charset="-122"/>
            </a:endParaRPr>
          </a:p>
        </p:txBody>
      </p:sp>
      <p:sp>
        <p:nvSpPr>
          <p:cNvPr id="8" name="Content Placeholder 2">
            <a:extLst>
              <a:ext uri="{FF2B5EF4-FFF2-40B4-BE49-F238E27FC236}">
                <a16:creationId xmlns:a16="http://schemas.microsoft.com/office/drawing/2014/main" id="{E1372378-1901-567F-9605-6ECC5527DBA3}"/>
              </a:ext>
            </a:extLst>
          </p:cNvPr>
          <p:cNvSpPr txBox="1">
            <a:spLocks/>
          </p:cNvSpPr>
          <p:nvPr/>
        </p:nvSpPr>
        <p:spPr>
          <a:xfrm>
            <a:off x="396240" y="1460044"/>
            <a:ext cx="11399520" cy="272509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ja-JP" altLang="en-US" b="1">
                <a:latin typeface="KaiTi" panose="02010609060101010101" pitchFamily="49" charset="-122"/>
                <a:ea typeface="KaiTi" panose="02010609060101010101" pitchFamily="49" charset="-122"/>
                <a:cs typeface="Tahoma" panose="020B0604030504040204" pitchFamily="34" charset="0"/>
              </a:rPr>
              <a:t>研究人员队伍存在一些问题，包括未能聘请经验丰富的</a:t>
            </a:r>
            <a:r>
              <a:rPr lang="ja-JP" altLang="en-US" b="1" u="sng">
                <a:latin typeface="KaiTi" panose="02010609060101010101" pitchFamily="49" charset="-122"/>
                <a:ea typeface="KaiTi" panose="02010609060101010101" pitchFamily="49" charset="-122"/>
                <a:cs typeface="Tahoma" panose="020B0604030504040204" pitchFamily="34" charset="0"/>
              </a:rPr>
              <a:t>统计学家</a:t>
            </a:r>
            <a:r>
              <a:rPr lang="ja-JP" altLang="en-US" b="1">
                <a:latin typeface="KaiTi" panose="02010609060101010101" pitchFamily="49" charset="-122"/>
                <a:ea typeface="KaiTi" panose="02010609060101010101" pitchFamily="49" charset="-122"/>
                <a:cs typeface="Tahoma" panose="020B0604030504040204" pitchFamily="34" charset="0"/>
              </a:rPr>
              <a:t>和方法学家，未能对</a:t>
            </a:r>
            <a:r>
              <a:rPr lang="ja-JP" altLang="en-US" b="1" u="sng">
                <a:latin typeface="KaiTi" panose="02010609060101010101" pitchFamily="49" charset="-122"/>
                <a:ea typeface="KaiTi" panose="02010609060101010101" pitchFamily="49" charset="-122"/>
                <a:cs typeface="Tahoma" panose="020B0604030504040204" pitchFamily="34" charset="0"/>
              </a:rPr>
              <a:t>临床研究人员</a:t>
            </a:r>
            <a:r>
              <a:rPr lang="ja-JP" altLang="en-US" b="1">
                <a:latin typeface="KaiTi" panose="02010609060101010101" pitchFamily="49" charset="-122"/>
                <a:ea typeface="KaiTi" panose="02010609060101010101" pitchFamily="49" charset="-122"/>
                <a:cs typeface="Tahoma" panose="020B0604030504040204" pitchFamily="34" charset="0"/>
              </a:rPr>
              <a:t>和实验室科学家进行研究方法和设计方面的培训，以及</a:t>
            </a:r>
            <a:r>
              <a:rPr lang="ja-JP" altLang="en-US" b="1" u="sng">
                <a:latin typeface="KaiTi" panose="02010609060101010101" pitchFamily="49" charset="-122"/>
                <a:ea typeface="KaiTi" panose="02010609060101010101" pitchFamily="49" charset="-122"/>
                <a:cs typeface="Tahoma" panose="020B0604030504040204" pitchFamily="34" charset="0"/>
              </a:rPr>
              <a:t>利益相关者的参与存在利益冲突</a:t>
            </a:r>
            <a:r>
              <a:rPr lang="ja-JP" altLang="en-US" b="1">
                <a:latin typeface="KaiTi" panose="02010609060101010101" pitchFamily="49" charset="-122"/>
                <a:ea typeface="KaiTi" panose="02010609060101010101" pitchFamily="49" charset="-122"/>
                <a:cs typeface="Tahoma" panose="020B0604030504040204" pitchFamily="34" charset="0"/>
              </a:rPr>
              <a:t>。</a:t>
            </a:r>
          </a:p>
          <a:p>
            <a:r>
              <a:rPr lang="ja-JP" altLang="en-US" b="1">
                <a:latin typeface="KaiTi" panose="02010609060101010101" pitchFamily="49" charset="-122"/>
                <a:ea typeface="KaiTi" panose="02010609060101010101" pitchFamily="49" charset="-122"/>
                <a:cs typeface="Tahoma" panose="020B0604030504040204" pitchFamily="34" charset="0"/>
              </a:rPr>
              <a:t>对研究决策的记录和研究的</a:t>
            </a:r>
            <a:r>
              <a:rPr lang="ja-JP" altLang="en-US" b="1" u="sng">
                <a:latin typeface="KaiTi" panose="02010609060101010101" pitchFamily="49" charset="-122"/>
                <a:ea typeface="KaiTi" panose="02010609060101010101" pitchFamily="49" charset="-122"/>
                <a:cs typeface="Tahoma" panose="020B0604030504040204" pitchFamily="34" charset="0"/>
              </a:rPr>
              <a:t>可重复性</a:t>
            </a:r>
            <a:r>
              <a:rPr lang="ja-JP" altLang="en-US" b="1">
                <a:latin typeface="KaiTi" panose="02010609060101010101" pitchFamily="49" charset="-122"/>
                <a:ea typeface="KaiTi" panose="02010609060101010101" pitchFamily="49" charset="-122"/>
                <a:cs typeface="Tahoma" panose="020B0604030504040204" pitchFamily="34" charset="0"/>
              </a:rPr>
              <a:t>重视不足。</a:t>
            </a:r>
            <a:endParaRPr lang="en-AU" altLang="ja-JP" b="1" dirty="0">
              <a:latin typeface="KaiTi" panose="02010609060101010101" pitchFamily="49" charset="-122"/>
              <a:ea typeface="KaiTi" panose="02010609060101010101" pitchFamily="49" charset="-122"/>
              <a:cs typeface="Tahoma" panose="020B0604030504040204" pitchFamily="34" charset="0"/>
            </a:endParaRPr>
          </a:p>
          <a:p>
            <a:r>
              <a:rPr lang="ja-JP" altLang="en-US" b="1">
                <a:latin typeface="KaiTi" panose="02010609060101010101" pitchFamily="49" charset="-122"/>
                <a:ea typeface="KaiTi" panose="02010609060101010101" pitchFamily="49" charset="-122"/>
                <a:cs typeface="Tahoma" panose="020B0604030504040204" pitchFamily="34" charset="0"/>
              </a:rPr>
              <a:t>最后，</a:t>
            </a:r>
            <a:r>
              <a:rPr lang="ja-JP" altLang="en-US" b="1" u="sng">
                <a:latin typeface="KaiTi" panose="02010609060101010101" pitchFamily="49" charset="-122"/>
                <a:ea typeface="KaiTi" panose="02010609060101010101" pitchFamily="49" charset="-122"/>
                <a:cs typeface="Tahoma" panose="020B0604030504040204" pitchFamily="34" charset="0"/>
              </a:rPr>
              <a:t>奖励制度更注重数量而非质量</a:t>
            </a:r>
            <a:r>
              <a:rPr lang="ja-JP" altLang="en-US" b="1">
                <a:latin typeface="KaiTi" panose="02010609060101010101" pitchFamily="49" charset="-122"/>
                <a:ea typeface="KaiTi" panose="02010609060101010101" pitchFamily="49" charset="-122"/>
                <a:cs typeface="Tahoma" panose="020B0604030504040204" pitchFamily="34" charset="0"/>
              </a:rPr>
              <a:t>，更注重创新而非可靠性。</a:t>
            </a:r>
            <a:endParaRPr lang="en-AU" b="1" dirty="0">
              <a:latin typeface="KaiTi" panose="02010609060101010101" pitchFamily="49" charset="-122"/>
              <a:ea typeface="KaiTi" panose="02010609060101010101" pitchFamily="49" charset="-122"/>
              <a:cs typeface="Tahoma" panose="020B0604030504040204" pitchFamily="34" charset="0"/>
            </a:endParaRPr>
          </a:p>
        </p:txBody>
      </p:sp>
    </p:spTree>
    <p:extLst>
      <p:ext uri="{BB962C8B-B14F-4D97-AF65-F5344CB8AC3E}">
        <p14:creationId xmlns:p14="http://schemas.microsoft.com/office/powerpoint/2010/main" val="7169601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03DF26-2843-B5A6-16D9-B92E7CAA1495}"/>
              </a:ext>
            </a:extLst>
          </p:cNvPr>
          <p:cNvSpPr>
            <a:spLocks noGrp="1"/>
          </p:cNvSpPr>
          <p:nvPr>
            <p:ph type="title"/>
          </p:nvPr>
        </p:nvSpPr>
        <p:spPr>
          <a:xfrm>
            <a:off x="838200" y="301386"/>
            <a:ext cx="10515600" cy="759302"/>
          </a:xfrm>
        </p:spPr>
        <p:txBody>
          <a:bodyPr/>
          <a:lstStyle/>
          <a:p>
            <a:r>
              <a:rPr lang="en-AU" sz="4000" dirty="0"/>
              <a:t>Declaration of Helsinki  </a:t>
            </a:r>
            <a:r>
              <a:rPr lang="ja-JP" altLang="en-US" b="1">
                <a:latin typeface="KaiTi" panose="02010609060101010101" pitchFamily="49" charset="-122"/>
                <a:ea typeface="KaiTi" panose="02010609060101010101" pitchFamily="49" charset="-122"/>
              </a:rPr>
              <a:t>赫尔辛基宣言</a:t>
            </a:r>
            <a:endParaRPr lang="en-AU" b="1" dirty="0">
              <a:latin typeface="KaiTi" panose="02010609060101010101" pitchFamily="49" charset="-122"/>
              <a:ea typeface="KaiTi" panose="02010609060101010101" pitchFamily="49" charset="-122"/>
            </a:endParaRPr>
          </a:p>
        </p:txBody>
      </p:sp>
      <p:sp>
        <p:nvSpPr>
          <p:cNvPr id="3" name="Content Placeholder 2">
            <a:extLst>
              <a:ext uri="{FF2B5EF4-FFF2-40B4-BE49-F238E27FC236}">
                <a16:creationId xmlns:a16="http://schemas.microsoft.com/office/drawing/2014/main" id="{EA8E8C4B-CAEC-3B0C-8ABD-8D6469BAF40D}"/>
              </a:ext>
            </a:extLst>
          </p:cNvPr>
          <p:cNvSpPr>
            <a:spLocks noGrp="1"/>
          </p:cNvSpPr>
          <p:nvPr>
            <p:ph idx="1"/>
          </p:nvPr>
        </p:nvSpPr>
        <p:spPr>
          <a:xfrm>
            <a:off x="838200" y="3936106"/>
            <a:ext cx="10744200" cy="2389675"/>
          </a:xfrm>
        </p:spPr>
        <p:txBody>
          <a:bodyPr>
            <a:normAutofit/>
          </a:bodyPr>
          <a:lstStyle/>
          <a:p>
            <a:pPr marL="0" indent="0">
              <a:buNone/>
            </a:pPr>
            <a:r>
              <a:rPr lang="en-AU" sz="2000" dirty="0"/>
              <a:t>“Medical research involving human participants must have a scientifically sound and rigorous design and execution that are likely to produce reliable, valid, and valuable knowledge and avoid research waste. The research must conform to generally accepted scientific principles, be based on a thorough knowledge of the scientific literature, other relevant sources of information, and adequate laboratory and, as appropriate, animal experimentation.”</a:t>
            </a:r>
          </a:p>
          <a:p>
            <a:pPr marL="0" indent="0">
              <a:buNone/>
            </a:pPr>
            <a:r>
              <a:rPr lang="en-AU" sz="2000" dirty="0"/>
              <a:t>“Scientific integrity is essential in the conduct of medical research involving human participants. Involved individuals, teams, and organizations must never engage in research misconduct.”</a:t>
            </a:r>
          </a:p>
        </p:txBody>
      </p:sp>
      <p:sp>
        <p:nvSpPr>
          <p:cNvPr id="5" name="TextBox 4">
            <a:extLst>
              <a:ext uri="{FF2B5EF4-FFF2-40B4-BE49-F238E27FC236}">
                <a16:creationId xmlns:a16="http://schemas.microsoft.com/office/drawing/2014/main" id="{B5F661C6-475B-CBEC-CA52-AD8B50A4AE07}"/>
              </a:ext>
            </a:extLst>
          </p:cNvPr>
          <p:cNvSpPr txBox="1"/>
          <p:nvPr/>
        </p:nvSpPr>
        <p:spPr>
          <a:xfrm>
            <a:off x="838200" y="6325781"/>
            <a:ext cx="2981960" cy="461665"/>
          </a:xfrm>
          <a:prstGeom prst="rect">
            <a:avLst/>
          </a:prstGeom>
          <a:noFill/>
        </p:spPr>
        <p:txBody>
          <a:bodyPr wrap="square" rtlCol="0">
            <a:spAutoFit/>
          </a:bodyPr>
          <a:lstStyle/>
          <a:p>
            <a:r>
              <a:rPr lang="en-AU" sz="2400" dirty="0"/>
              <a:t>Updated in 2024</a:t>
            </a:r>
          </a:p>
        </p:txBody>
      </p:sp>
      <p:sp>
        <p:nvSpPr>
          <p:cNvPr id="4" name="Content Placeholder 2">
            <a:extLst>
              <a:ext uri="{FF2B5EF4-FFF2-40B4-BE49-F238E27FC236}">
                <a16:creationId xmlns:a16="http://schemas.microsoft.com/office/drawing/2014/main" id="{7500336C-DB39-F92D-3E0F-568E66345C71}"/>
              </a:ext>
            </a:extLst>
          </p:cNvPr>
          <p:cNvSpPr txBox="1">
            <a:spLocks/>
          </p:cNvSpPr>
          <p:nvPr/>
        </p:nvSpPr>
        <p:spPr>
          <a:xfrm>
            <a:off x="838200" y="1518033"/>
            <a:ext cx="10515600" cy="2389676"/>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ja-JP" altLang="en-US" sz="2400" b="1">
                <a:latin typeface="KaiTi" panose="02010609060101010101" pitchFamily="49" charset="-122"/>
                <a:ea typeface="KaiTi" panose="02010609060101010101" pitchFamily="49" charset="-122"/>
              </a:rPr>
              <a:t>“涉及人类参与者的医学研究必须具有科学合理且严谨的设计和执行，从而能够产生可靠、有效且有价值的知识，并避免研究浪费。研究必须符合公认的科学原则，以对科学文献和其他相关信息来源的透彻了解以及充分的实验室和（视情况而定）动物实验为基础。”</a:t>
            </a:r>
            <a:endParaRPr lang="en-AU" altLang="ja-JP" sz="2400" b="1" dirty="0">
              <a:latin typeface="KaiTi" panose="02010609060101010101" pitchFamily="49" charset="-122"/>
              <a:ea typeface="KaiTi" panose="02010609060101010101" pitchFamily="49" charset="-122"/>
            </a:endParaRPr>
          </a:p>
          <a:p>
            <a:pPr marL="0" indent="0">
              <a:buNone/>
            </a:pPr>
            <a:endParaRPr lang="ja-JP" altLang="en-US" sz="1400" b="1">
              <a:latin typeface="KaiTi" panose="02010609060101010101" pitchFamily="49" charset="-122"/>
              <a:ea typeface="KaiTi" panose="02010609060101010101" pitchFamily="49" charset="-122"/>
            </a:endParaRPr>
          </a:p>
          <a:p>
            <a:pPr marL="0" indent="0">
              <a:spcBef>
                <a:spcPts val="600"/>
              </a:spcBef>
              <a:spcAft>
                <a:spcPts val="600"/>
              </a:spcAft>
              <a:buNone/>
            </a:pPr>
            <a:r>
              <a:rPr lang="ja-JP" altLang="en-US" sz="2400" b="1">
                <a:latin typeface="KaiTi" panose="02010609060101010101" pitchFamily="49" charset="-122"/>
                <a:ea typeface="KaiTi" panose="02010609060101010101" pitchFamily="49" charset="-122"/>
              </a:rPr>
              <a:t>“在开展涉及人类参与者的医学研究中，科学诚信至关重要。参与研究的个人、团队和组织绝不能参与研究不端行为。”</a:t>
            </a:r>
            <a:endParaRPr lang="en-AU" sz="2400" b="1" dirty="0">
              <a:latin typeface="KaiTi" panose="02010609060101010101" pitchFamily="49" charset="-122"/>
              <a:ea typeface="KaiTi" panose="02010609060101010101" pitchFamily="49" charset="-122"/>
            </a:endParaRPr>
          </a:p>
        </p:txBody>
      </p:sp>
    </p:spTree>
    <p:extLst>
      <p:ext uri="{BB962C8B-B14F-4D97-AF65-F5344CB8AC3E}">
        <p14:creationId xmlns:p14="http://schemas.microsoft.com/office/powerpoint/2010/main" val="377921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22" presetClass="entr" presetSubtype="8" fill="hold" nodeType="withEffect">
                                  <p:stCondLst>
                                    <p:cond delay="0"/>
                                  </p:stCondLst>
                                  <p:childTnLst>
                                    <p:set>
                                      <p:cBhvr>
                                        <p:cTn id="8" dur="1" fill="hold">
                                          <p:stCondLst>
                                            <p:cond delay="0"/>
                                          </p:stCondLst>
                                        </p:cTn>
                                        <p:tgtEl>
                                          <p:spTgt spid="4">
                                            <p:txEl>
                                              <p:pRg st="2" end="2"/>
                                            </p:txEl>
                                          </p:spTgt>
                                        </p:tgtEl>
                                        <p:attrNameLst>
                                          <p:attrName>style.visibility</p:attrName>
                                        </p:attrNameLst>
                                      </p:cBhvr>
                                      <p:to>
                                        <p:strVal val="visible"/>
                                      </p:to>
                                    </p:set>
                                    <p:animEffect transition="in" filter="wipe(left)">
                                      <p:cBhvr>
                                        <p:cTn id="9"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5000"/>
            <a:lum/>
          </a:blip>
          <a:srcRect/>
          <a:stretch>
            <a:fillRect t="-9000" b="-9000"/>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AED76D-8945-D118-A619-9CD3EF2338FD}"/>
              </a:ext>
            </a:extLst>
          </p:cNvPr>
          <p:cNvSpPr>
            <a:spLocks noGrp="1"/>
          </p:cNvSpPr>
          <p:nvPr>
            <p:ph idx="1"/>
          </p:nvPr>
        </p:nvSpPr>
        <p:spPr>
          <a:xfrm>
            <a:off x="1563077" y="1169132"/>
            <a:ext cx="9726246" cy="4351338"/>
          </a:xfrm>
        </p:spPr>
        <p:txBody>
          <a:bodyPr>
            <a:normAutofit/>
          </a:bodyPr>
          <a:lstStyle/>
          <a:p>
            <a:pPr marL="0" indent="0">
              <a:buNone/>
            </a:pPr>
            <a:r>
              <a:rPr lang="en-AU" sz="4400" dirty="0"/>
              <a:t>“There are only a handful of ways to do a study properly but a thousand ways to do it wrong”, David Sackett</a:t>
            </a:r>
          </a:p>
          <a:p>
            <a:pPr marL="0" indent="0">
              <a:buNone/>
            </a:pPr>
            <a:r>
              <a:rPr lang="ja-JP" altLang="en-US" sz="4400" b="1">
                <a:latin typeface="KaiTi" panose="02010609060101010101" pitchFamily="49" charset="-122"/>
                <a:ea typeface="KaiTi" panose="02010609060101010101" pitchFamily="49" charset="-122"/>
              </a:rPr>
              <a:t>做好研究的方法只有几种，但做错研究的方法却有千种。”</a:t>
            </a:r>
            <a:endParaRPr lang="en-AU" sz="4400" b="1" dirty="0">
              <a:latin typeface="KaiTi" panose="02010609060101010101" pitchFamily="49" charset="-122"/>
              <a:ea typeface="KaiTi" panose="02010609060101010101" pitchFamily="49" charset="-122"/>
            </a:endParaRPr>
          </a:p>
        </p:txBody>
      </p:sp>
      <p:sp>
        <p:nvSpPr>
          <p:cNvPr id="4" name="TextBox 3">
            <a:extLst>
              <a:ext uri="{FF2B5EF4-FFF2-40B4-BE49-F238E27FC236}">
                <a16:creationId xmlns:a16="http://schemas.microsoft.com/office/drawing/2014/main" id="{F0478899-D102-F5AE-F4D8-575B15CBAA60}"/>
              </a:ext>
            </a:extLst>
          </p:cNvPr>
          <p:cNvSpPr txBox="1"/>
          <p:nvPr/>
        </p:nvSpPr>
        <p:spPr>
          <a:xfrm>
            <a:off x="1727200" y="6176963"/>
            <a:ext cx="5293360" cy="369332"/>
          </a:xfrm>
          <a:prstGeom prst="rect">
            <a:avLst/>
          </a:prstGeom>
          <a:noFill/>
        </p:spPr>
        <p:txBody>
          <a:bodyPr wrap="square" rtlCol="0">
            <a:spAutoFit/>
          </a:bodyPr>
          <a:lstStyle/>
          <a:p>
            <a:r>
              <a:rPr lang="en-AU" dirty="0"/>
              <a:t>Photo by </a:t>
            </a:r>
            <a:r>
              <a:rPr lang="en-AU" dirty="0">
                <a:hlinkClick r:id="rId3"/>
              </a:rPr>
              <a:t>Barn Images</a:t>
            </a:r>
            <a:r>
              <a:rPr lang="en-AU" dirty="0"/>
              <a:t> on </a:t>
            </a:r>
            <a:r>
              <a:rPr lang="en-AU" dirty="0" err="1">
                <a:hlinkClick r:id="rId4"/>
              </a:rPr>
              <a:t>Unsplash</a:t>
            </a:r>
            <a:endParaRPr lang="en-AU" dirty="0"/>
          </a:p>
        </p:txBody>
      </p:sp>
    </p:spTree>
    <p:extLst>
      <p:ext uri="{BB962C8B-B14F-4D97-AF65-F5344CB8AC3E}">
        <p14:creationId xmlns:p14="http://schemas.microsoft.com/office/powerpoint/2010/main" val="8538130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5000"/>
            <a:lum/>
          </a:blip>
          <a:srcRect/>
          <a:stretch>
            <a:fillRect t="-9000" b="-9000"/>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FD9D1F5-72DC-7AEE-6D19-AA7E7A35B499}"/>
              </a:ext>
            </a:extLst>
          </p:cNvPr>
          <p:cNvSpPr>
            <a:spLocks noGrp="1"/>
          </p:cNvSpPr>
          <p:nvPr>
            <p:ph idx="1"/>
          </p:nvPr>
        </p:nvSpPr>
        <p:spPr>
          <a:xfrm>
            <a:off x="463062" y="3938954"/>
            <a:ext cx="11506200" cy="2804160"/>
          </a:xfrm>
        </p:spPr>
        <p:txBody>
          <a:bodyPr>
            <a:normAutofit/>
          </a:bodyPr>
          <a:lstStyle/>
          <a:p>
            <a:r>
              <a:rPr lang="en-AU" sz="2400" dirty="0"/>
              <a:t>COVID-19 saw an explosion in clinical </a:t>
            </a:r>
            <a:r>
              <a:rPr lang="en-AU" sz="2400" dirty="0">
                <a:highlight>
                  <a:srgbClr val="FFFF00"/>
                </a:highlight>
              </a:rPr>
              <a:t>prediction</a:t>
            </a:r>
            <a:r>
              <a:rPr lang="en-AU" sz="2400" dirty="0"/>
              <a:t> models, DOI: 10.1136/bmj.m1328</a:t>
            </a:r>
          </a:p>
          <a:p>
            <a:r>
              <a:rPr lang="en-AU" sz="2400" dirty="0"/>
              <a:t>Many small studies</a:t>
            </a:r>
          </a:p>
          <a:p>
            <a:r>
              <a:rPr lang="en-AU" sz="2400" dirty="0"/>
              <a:t>High risk of over-fitting: A good model for these data, but a bad model for new data.</a:t>
            </a:r>
          </a:p>
          <a:p>
            <a:r>
              <a:rPr lang="en-AU" sz="2400" dirty="0"/>
              <a:t>Out of 600 models, only 6 were useful for policy</a:t>
            </a:r>
          </a:p>
        </p:txBody>
      </p:sp>
      <p:sp>
        <p:nvSpPr>
          <p:cNvPr id="4" name="TextBox 3">
            <a:extLst>
              <a:ext uri="{FF2B5EF4-FFF2-40B4-BE49-F238E27FC236}">
                <a16:creationId xmlns:a16="http://schemas.microsoft.com/office/drawing/2014/main" id="{C25225BC-B257-67EF-571C-0E2852B7CA76}"/>
              </a:ext>
            </a:extLst>
          </p:cNvPr>
          <p:cNvSpPr txBox="1"/>
          <p:nvPr/>
        </p:nvSpPr>
        <p:spPr>
          <a:xfrm>
            <a:off x="838200" y="5547360"/>
            <a:ext cx="5847080" cy="646331"/>
          </a:xfrm>
          <a:prstGeom prst="rect">
            <a:avLst/>
          </a:prstGeom>
          <a:noFill/>
        </p:spPr>
        <p:txBody>
          <a:bodyPr wrap="square" rtlCol="0">
            <a:spAutoFit/>
          </a:bodyPr>
          <a:lstStyle/>
          <a:p>
            <a:br>
              <a:rPr lang="en-AU" dirty="0"/>
            </a:br>
            <a:r>
              <a:rPr lang="en-AU" dirty="0"/>
              <a:t>Photo by </a:t>
            </a:r>
            <a:r>
              <a:rPr lang="en-AU" dirty="0">
                <a:hlinkClick r:id="rId3"/>
              </a:rPr>
              <a:t>Mufid Majnun</a:t>
            </a:r>
            <a:r>
              <a:rPr lang="en-AU" dirty="0"/>
              <a:t> on </a:t>
            </a:r>
            <a:r>
              <a:rPr lang="en-AU" dirty="0" err="1">
                <a:hlinkClick r:id="rId4"/>
              </a:rPr>
              <a:t>Unsplash</a:t>
            </a:r>
            <a:endParaRPr lang="en-AU" dirty="0"/>
          </a:p>
        </p:txBody>
      </p:sp>
      <p:sp>
        <p:nvSpPr>
          <p:cNvPr id="5" name="Content Placeholder 2">
            <a:extLst>
              <a:ext uri="{FF2B5EF4-FFF2-40B4-BE49-F238E27FC236}">
                <a16:creationId xmlns:a16="http://schemas.microsoft.com/office/drawing/2014/main" id="{EFACB492-1E94-58BC-A22E-5B689788746F}"/>
              </a:ext>
            </a:extLst>
          </p:cNvPr>
          <p:cNvSpPr txBox="1">
            <a:spLocks/>
          </p:cNvSpPr>
          <p:nvPr/>
        </p:nvSpPr>
        <p:spPr>
          <a:xfrm>
            <a:off x="463062" y="447822"/>
            <a:ext cx="11506200" cy="280416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AU" sz="3200" b="1" dirty="0" err="1">
                <a:latin typeface="KaiTi" panose="02010609060101010101" pitchFamily="49" charset="-122"/>
                <a:ea typeface="KaiTi" panose="02010609060101010101" pitchFamily="49" charset="-122"/>
                <a:cs typeface="Tahoma" panose="020B0604030504040204" pitchFamily="34" charset="0"/>
              </a:rPr>
              <a:t>新冠病见证了</a:t>
            </a:r>
            <a:r>
              <a:rPr lang="ja-JP" altLang="en-US" sz="3200" b="1">
                <a:latin typeface="KaiTi" panose="02010609060101010101" pitchFamily="49" charset="-122"/>
                <a:ea typeface="KaiTi" panose="02010609060101010101" pitchFamily="49" charset="-122"/>
              </a:rPr>
              <a:t>数量激增的临床</a:t>
            </a:r>
            <a:r>
              <a:rPr lang="ja-JP" altLang="en-US" sz="3200" b="1">
                <a:highlight>
                  <a:srgbClr val="FFFF00"/>
                </a:highlight>
                <a:latin typeface="KaiTi" panose="02010609060101010101" pitchFamily="49" charset="-122"/>
                <a:ea typeface="KaiTi" panose="02010609060101010101" pitchFamily="49" charset="-122"/>
              </a:rPr>
              <a:t>预测</a:t>
            </a:r>
            <a:r>
              <a:rPr lang="ja-JP" altLang="en-US" sz="3200" b="1">
                <a:latin typeface="KaiTi" panose="02010609060101010101" pitchFamily="49" charset="-122"/>
                <a:ea typeface="KaiTi" panose="02010609060101010101" pitchFamily="49" charset="-122"/>
              </a:rPr>
              <a:t>模型，</a:t>
            </a:r>
            <a:r>
              <a:rPr lang="en-AU" sz="2400" dirty="0">
                <a:latin typeface="Tahoma" panose="020B0604030504040204" pitchFamily="34" charset="0"/>
                <a:ea typeface="Tahoma" panose="020B0604030504040204" pitchFamily="34" charset="0"/>
                <a:cs typeface="Tahoma" panose="020B0604030504040204" pitchFamily="34" charset="0"/>
              </a:rPr>
              <a:t>DOI：10.1136/bmj.m1328</a:t>
            </a:r>
            <a:endParaRPr lang="en-AU" sz="3200" dirty="0">
              <a:latin typeface="Tahoma" panose="020B0604030504040204" pitchFamily="34" charset="0"/>
              <a:ea typeface="Tahoma" panose="020B0604030504040204" pitchFamily="34" charset="0"/>
              <a:cs typeface="Tahoma" panose="020B0604030504040204" pitchFamily="34" charset="0"/>
            </a:endParaRPr>
          </a:p>
          <a:p>
            <a:r>
              <a:rPr lang="ja-JP" altLang="en-US" sz="3200" b="1">
                <a:latin typeface="KaiTi" panose="02010609060101010101" pitchFamily="49" charset="-122"/>
                <a:ea typeface="KaiTi" panose="02010609060101010101" pitchFamily="49" charset="-122"/>
              </a:rPr>
              <a:t>许多小型研究</a:t>
            </a:r>
          </a:p>
          <a:p>
            <a:r>
              <a:rPr lang="ja-JP" altLang="en-US" sz="3200" b="1">
                <a:latin typeface="KaiTi" panose="02010609060101010101" pitchFamily="49" charset="-122"/>
                <a:ea typeface="KaiTi" panose="02010609060101010101" pitchFamily="49" charset="-122"/>
              </a:rPr>
              <a:t>过拟合风险高：对于这些数据来说，这是一个好模型，但对于新数据来说，这是一个坏模型。</a:t>
            </a:r>
          </a:p>
          <a:p>
            <a:r>
              <a:rPr lang="ja-JP" altLang="en-US" sz="3200" b="1">
                <a:latin typeface="KaiTi" panose="02010609060101010101" pitchFamily="49" charset="-122"/>
                <a:ea typeface="KaiTi" panose="02010609060101010101" pitchFamily="49" charset="-122"/>
              </a:rPr>
              <a:t>在 </a:t>
            </a:r>
            <a:r>
              <a:rPr lang="en-US" altLang="ja-JP" sz="3200" b="1" dirty="0">
                <a:latin typeface="KaiTi" panose="02010609060101010101" pitchFamily="49" charset="-122"/>
                <a:ea typeface="KaiTi" panose="02010609060101010101" pitchFamily="49" charset="-122"/>
              </a:rPr>
              <a:t>600 </a:t>
            </a:r>
            <a:r>
              <a:rPr lang="ja-JP" altLang="en-US" sz="3200" b="1">
                <a:latin typeface="KaiTi" panose="02010609060101010101" pitchFamily="49" charset="-122"/>
                <a:ea typeface="KaiTi" panose="02010609060101010101" pitchFamily="49" charset="-122"/>
              </a:rPr>
              <a:t>个模型中，只有 </a:t>
            </a:r>
            <a:r>
              <a:rPr lang="en-US" altLang="ja-JP" sz="3200" b="1" dirty="0">
                <a:latin typeface="KaiTi" panose="02010609060101010101" pitchFamily="49" charset="-122"/>
                <a:ea typeface="KaiTi" panose="02010609060101010101" pitchFamily="49" charset="-122"/>
              </a:rPr>
              <a:t>6 </a:t>
            </a:r>
            <a:r>
              <a:rPr lang="ja-JP" altLang="en-US" sz="3200" b="1">
                <a:latin typeface="KaiTi" panose="02010609060101010101" pitchFamily="49" charset="-122"/>
                <a:ea typeface="KaiTi" panose="02010609060101010101" pitchFamily="49" charset="-122"/>
              </a:rPr>
              <a:t>个对政策制定有用</a:t>
            </a:r>
            <a:endParaRPr lang="en-AU" sz="3200" b="1" dirty="0">
              <a:latin typeface="KaiTi" panose="02010609060101010101" pitchFamily="49" charset="-122"/>
              <a:ea typeface="KaiTi" panose="02010609060101010101" pitchFamily="49" charset="-122"/>
            </a:endParaRPr>
          </a:p>
        </p:txBody>
      </p:sp>
    </p:spTree>
    <p:extLst>
      <p:ext uri="{BB962C8B-B14F-4D97-AF65-F5344CB8AC3E}">
        <p14:creationId xmlns:p14="http://schemas.microsoft.com/office/powerpoint/2010/main" val="2293496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22" presetClass="entr" presetSubtype="8" fill="hold"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animEffect transition="in" filter="wipe(left)">
                                      <p:cBhvr>
                                        <p:cTn id="11" dur="500"/>
                                        <p:tgtEl>
                                          <p:spTgt spid="5">
                                            <p:txEl>
                                              <p:pRg st="2" end="2"/>
                                            </p:txEl>
                                          </p:spTgt>
                                        </p:tgtEl>
                                      </p:cBhvr>
                                    </p:animEffect>
                                  </p:childTnLst>
                                </p:cTn>
                              </p:par>
                              <p:par>
                                <p:cTn id="12" presetID="22" presetClass="entr" presetSubtype="8" fill="hold" nodeType="withEffect">
                                  <p:stCondLst>
                                    <p:cond delay="0"/>
                                  </p:stCondLst>
                                  <p:childTnLst>
                                    <p:set>
                                      <p:cBhvr>
                                        <p:cTn id="13" dur="1" fill="hold">
                                          <p:stCondLst>
                                            <p:cond delay="0"/>
                                          </p:stCondLst>
                                        </p:cTn>
                                        <p:tgtEl>
                                          <p:spTgt spid="5">
                                            <p:txEl>
                                              <p:pRg st="3" end="3"/>
                                            </p:txEl>
                                          </p:spTgt>
                                        </p:tgtEl>
                                        <p:attrNameLst>
                                          <p:attrName>style.visibility</p:attrName>
                                        </p:attrNameLst>
                                      </p:cBhvr>
                                      <p:to>
                                        <p:strVal val="visible"/>
                                      </p:to>
                                    </p:set>
                                    <p:animEffect transition="in" filter="wipe(left)">
                                      <p:cBhvr>
                                        <p:cTn id="14"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2F9BFC-9643-2F6E-3171-2FC6C4D24461}"/>
              </a:ext>
            </a:extLst>
          </p:cNvPr>
          <p:cNvSpPr>
            <a:spLocks noGrp="1"/>
          </p:cNvSpPr>
          <p:nvPr>
            <p:ph type="title"/>
          </p:nvPr>
        </p:nvSpPr>
        <p:spPr>
          <a:xfrm>
            <a:off x="853440" y="90805"/>
            <a:ext cx="10515600" cy="752475"/>
          </a:xfrm>
        </p:spPr>
        <p:txBody>
          <a:bodyPr>
            <a:normAutofit/>
          </a:bodyPr>
          <a:lstStyle/>
          <a:p>
            <a:r>
              <a:rPr lang="en-AU" dirty="0"/>
              <a:t>Growth of paper mills  </a:t>
            </a:r>
            <a:r>
              <a:rPr lang="ja-JP" altLang="en-US" b="1">
                <a:latin typeface="KaiTi" panose="02010609060101010101" pitchFamily="49" charset="-122"/>
                <a:ea typeface="KaiTi" panose="02010609060101010101" pitchFamily="49" charset="-122"/>
              </a:rPr>
              <a:t>论文工厂</a:t>
            </a:r>
            <a:r>
              <a:rPr lang="ja-JP" altLang="en-AU" b="1">
                <a:latin typeface="KaiTi" panose="02010609060101010101" pitchFamily="49" charset="-122"/>
                <a:ea typeface="KaiTi" panose="02010609060101010101" pitchFamily="49" charset="-122"/>
              </a:rPr>
              <a:t>的</a:t>
            </a:r>
            <a:r>
              <a:rPr lang="ja-JP" altLang="en-US" b="1">
                <a:latin typeface="KaiTi" panose="02010609060101010101" pitchFamily="49" charset="-122"/>
                <a:ea typeface="KaiTi" panose="02010609060101010101" pitchFamily="49" charset="-122"/>
              </a:rPr>
              <a:t>生长</a:t>
            </a:r>
            <a:endParaRPr lang="en-AU" b="1" dirty="0">
              <a:latin typeface="KaiTi" panose="02010609060101010101" pitchFamily="49" charset="-122"/>
              <a:ea typeface="KaiTi" panose="02010609060101010101" pitchFamily="49" charset="-122"/>
            </a:endParaRPr>
          </a:p>
        </p:txBody>
      </p:sp>
      <p:sp>
        <p:nvSpPr>
          <p:cNvPr id="4" name="TextBox 3">
            <a:extLst>
              <a:ext uri="{FF2B5EF4-FFF2-40B4-BE49-F238E27FC236}">
                <a16:creationId xmlns:a16="http://schemas.microsoft.com/office/drawing/2014/main" id="{50E8249D-CD50-4F8D-5BD5-10707E223C39}"/>
              </a:ext>
            </a:extLst>
          </p:cNvPr>
          <p:cNvSpPr txBox="1"/>
          <p:nvPr/>
        </p:nvSpPr>
        <p:spPr>
          <a:xfrm flipH="1">
            <a:off x="822960" y="6308209"/>
            <a:ext cx="5273040" cy="369332"/>
          </a:xfrm>
          <a:prstGeom prst="rect">
            <a:avLst/>
          </a:prstGeom>
          <a:noFill/>
        </p:spPr>
        <p:txBody>
          <a:bodyPr wrap="square" rtlCol="0">
            <a:spAutoFit/>
          </a:bodyPr>
          <a:lstStyle/>
          <a:p>
            <a:r>
              <a:rPr lang="en-AU" b="1"/>
              <a:t>doi:</a:t>
            </a:r>
            <a:r>
              <a:rPr lang="en-AU"/>
              <a:t> https://doi.org/10.1101/2025.08.29.673016</a:t>
            </a:r>
          </a:p>
        </p:txBody>
      </p:sp>
      <p:pic>
        <p:nvPicPr>
          <p:cNvPr id="6" name="Picture 5">
            <a:extLst>
              <a:ext uri="{FF2B5EF4-FFF2-40B4-BE49-F238E27FC236}">
                <a16:creationId xmlns:a16="http://schemas.microsoft.com/office/drawing/2014/main" id="{FD6BA11E-628D-8A99-BF8F-B043B795EC72}"/>
              </a:ext>
            </a:extLst>
          </p:cNvPr>
          <p:cNvPicPr>
            <a:picLocks noChangeAspect="1"/>
          </p:cNvPicPr>
          <p:nvPr/>
        </p:nvPicPr>
        <p:blipFill>
          <a:blip r:embed="rId2"/>
          <a:stretch>
            <a:fillRect/>
          </a:stretch>
        </p:blipFill>
        <p:spPr>
          <a:xfrm>
            <a:off x="4196456" y="933938"/>
            <a:ext cx="7484417" cy="5374271"/>
          </a:xfrm>
          <a:prstGeom prst="rect">
            <a:avLst/>
          </a:prstGeom>
        </p:spPr>
      </p:pic>
      <p:sp>
        <p:nvSpPr>
          <p:cNvPr id="5" name="TextBox 4">
            <a:extLst>
              <a:ext uri="{FF2B5EF4-FFF2-40B4-BE49-F238E27FC236}">
                <a16:creationId xmlns:a16="http://schemas.microsoft.com/office/drawing/2014/main" id="{EED1E419-78CC-AD11-2F03-8FD82FED6BBD}"/>
              </a:ext>
            </a:extLst>
          </p:cNvPr>
          <p:cNvSpPr txBox="1"/>
          <p:nvPr/>
        </p:nvSpPr>
        <p:spPr>
          <a:xfrm rot="16200000">
            <a:off x="3027355" y="2933279"/>
            <a:ext cx="1968871" cy="369332"/>
          </a:xfrm>
          <a:prstGeom prst="rect">
            <a:avLst/>
          </a:prstGeom>
          <a:noFill/>
        </p:spPr>
        <p:txBody>
          <a:bodyPr wrap="square">
            <a:spAutoFit/>
          </a:bodyPr>
          <a:lstStyle/>
          <a:p>
            <a:pPr>
              <a:buNone/>
            </a:pPr>
            <a:r>
              <a:rPr lang="ja-JP" altLang="en-US" b="1">
                <a:solidFill>
                  <a:srgbClr val="26221F"/>
                </a:solidFill>
                <a:effectLst/>
                <a:latin typeface="KaiTi" panose="02010609060101010101" pitchFamily="49" charset="-122"/>
                <a:ea typeface="KaiTi" panose="02010609060101010101" pitchFamily="49" charset="-122"/>
              </a:rPr>
              <a:t>被标记的论文</a:t>
            </a:r>
          </a:p>
        </p:txBody>
      </p:sp>
      <p:sp>
        <p:nvSpPr>
          <p:cNvPr id="8" name="TextBox 7">
            <a:extLst>
              <a:ext uri="{FF2B5EF4-FFF2-40B4-BE49-F238E27FC236}">
                <a16:creationId xmlns:a16="http://schemas.microsoft.com/office/drawing/2014/main" id="{B503CADB-ACD8-6157-0F38-71297518F6CC}"/>
              </a:ext>
            </a:extLst>
          </p:cNvPr>
          <p:cNvSpPr txBox="1"/>
          <p:nvPr/>
        </p:nvSpPr>
        <p:spPr>
          <a:xfrm>
            <a:off x="269175" y="1590585"/>
            <a:ext cx="3557948" cy="3108543"/>
          </a:xfrm>
          <a:prstGeom prst="rect">
            <a:avLst/>
          </a:prstGeom>
          <a:noFill/>
        </p:spPr>
        <p:txBody>
          <a:bodyPr wrap="square">
            <a:spAutoFit/>
          </a:bodyPr>
          <a:lstStyle/>
          <a:p>
            <a:r>
              <a:rPr lang="en-AU" sz="2800" b="1" dirty="0" err="1">
                <a:solidFill>
                  <a:srgbClr val="FF0000"/>
                </a:solidFill>
                <a:latin typeface="KaiTi" panose="02010609060101010101" pitchFamily="49" charset="-122"/>
                <a:ea typeface="KaiTi" panose="02010609060101010101" pitchFamily="49" charset="-122"/>
              </a:rPr>
              <a:t>被标记</a:t>
            </a:r>
            <a:r>
              <a:rPr lang="en-AU" sz="2800" b="1" dirty="0" err="1">
                <a:latin typeface="KaiTi" panose="02010609060101010101" pitchFamily="49" charset="-122"/>
                <a:ea typeface="KaiTi" panose="02010609060101010101" pitchFamily="49" charset="-122"/>
              </a:rPr>
              <a:t>（flagged</a:t>
            </a:r>
            <a:r>
              <a:rPr lang="en-AU" sz="2800" b="1" dirty="0">
                <a:latin typeface="KaiTi" panose="02010609060101010101" pitchFamily="49" charset="-122"/>
                <a:ea typeface="KaiTi" panose="02010609060101010101" pitchFamily="49" charset="-122"/>
              </a:rPr>
              <a:t>）</a:t>
            </a:r>
          </a:p>
          <a:p>
            <a:pPr marL="342900" indent="-342900">
              <a:buFontTx/>
              <a:buChar char="-"/>
            </a:pPr>
            <a:r>
              <a:rPr lang="en-AU" sz="2800" b="1" dirty="0" err="1">
                <a:latin typeface="KaiTi" panose="02010609060101010101" pitchFamily="49" charset="-122"/>
                <a:ea typeface="KaiTi" panose="02010609060101010101" pitchFamily="49" charset="-122"/>
              </a:rPr>
              <a:t>表示论文已被标记或标明需要注意</a:t>
            </a:r>
            <a:endParaRPr lang="en-AU" sz="2800" b="1" dirty="0">
              <a:latin typeface="KaiTi" panose="02010609060101010101" pitchFamily="49" charset="-122"/>
              <a:ea typeface="KaiTi" panose="02010609060101010101" pitchFamily="49" charset="-122"/>
            </a:endParaRPr>
          </a:p>
          <a:p>
            <a:pPr marL="342900" indent="-342900">
              <a:buFontTx/>
              <a:buChar char="-"/>
            </a:pPr>
            <a:r>
              <a:rPr lang="en-AU" sz="2800" b="1" dirty="0" err="1">
                <a:latin typeface="KaiTi" panose="02010609060101010101" pitchFamily="49" charset="-122"/>
                <a:ea typeface="KaiTi" panose="02010609060101010101" pitchFamily="49" charset="-122"/>
              </a:rPr>
              <a:t>通常是由于诸如抄袭、数据操纵、违反道德或同行评审违规等问题</a:t>
            </a:r>
            <a:r>
              <a:rPr lang="en-AU" sz="2800" b="1" dirty="0">
                <a:latin typeface="KaiTi" panose="02010609060101010101" pitchFamily="49" charset="-122"/>
                <a:ea typeface="KaiTi" panose="02010609060101010101" pitchFamily="49" charset="-122"/>
              </a:rPr>
              <a:t>。</a:t>
            </a:r>
          </a:p>
        </p:txBody>
      </p:sp>
    </p:spTree>
    <p:extLst>
      <p:ext uri="{BB962C8B-B14F-4D97-AF65-F5344CB8AC3E}">
        <p14:creationId xmlns:p14="http://schemas.microsoft.com/office/powerpoint/2010/main" val="14340946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F2A26E-1498-FB9B-FA74-FAA118274BDF}"/>
              </a:ext>
            </a:extLst>
          </p:cNvPr>
          <p:cNvSpPr>
            <a:spLocks noGrp="1"/>
          </p:cNvSpPr>
          <p:nvPr>
            <p:ph type="title"/>
          </p:nvPr>
        </p:nvSpPr>
        <p:spPr>
          <a:xfrm>
            <a:off x="838200" y="84875"/>
            <a:ext cx="10515600" cy="947860"/>
          </a:xfrm>
        </p:spPr>
        <p:txBody>
          <a:bodyPr>
            <a:normAutofit fontScale="90000"/>
          </a:bodyPr>
          <a:lstStyle/>
          <a:p>
            <a:r>
              <a:rPr lang="en-AU" dirty="0"/>
              <a:t>Ten simple rules for good research practice</a:t>
            </a:r>
            <a:br>
              <a:rPr lang="en-AU" dirty="0"/>
            </a:br>
            <a:r>
              <a:rPr lang="ja-JP" altLang="en-US" b="1">
                <a:latin typeface="KaiTi" panose="02010609060101010101" pitchFamily="49" charset="-122"/>
                <a:ea typeface="KaiTi" panose="02010609060101010101" pitchFamily="49" charset="-122"/>
              </a:rPr>
              <a:t>十条良好研究实践的简单规则</a:t>
            </a:r>
            <a:endParaRPr lang="en-AU" b="1" dirty="0">
              <a:latin typeface="KaiTi" panose="02010609060101010101" pitchFamily="49" charset="-122"/>
              <a:ea typeface="KaiTi" panose="02010609060101010101" pitchFamily="49" charset="-122"/>
            </a:endParaRPr>
          </a:p>
        </p:txBody>
      </p:sp>
      <p:pic>
        <p:nvPicPr>
          <p:cNvPr id="5" name="Content Placeholder 4" descr="A diagram of a research process&#10;&#10;AI-generated content may be incorrect.">
            <a:extLst>
              <a:ext uri="{FF2B5EF4-FFF2-40B4-BE49-F238E27FC236}">
                <a16:creationId xmlns:a16="http://schemas.microsoft.com/office/drawing/2014/main" id="{E47C23A8-93FB-211A-A365-7860E9900A2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66825" y="1157045"/>
            <a:ext cx="6271664" cy="5163671"/>
          </a:xfrm>
        </p:spPr>
      </p:pic>
      <p:sp>
        <p:nvSpPr>
          <p:cNvPr id="6" name="TextBox 5">
            <a:extLst>
              <a:ext uri="{FF2B5EF4-FFF2-40B4-BE49-F238E27FC236}">
                <a16:creationId xmlns:a16="http://schemas.microsoft.com/office/drawing/2014/main" id="{9C44DE14-EAC5-271F-C691-818F741DD64E}"/>
              </a:ext>
            </a:extLst>
          </p:cNvPr>
          <p:cNvSpPr txBox="1"/>
          <p:nvPr/>
        </p:nvSpPr>
        <p:spPr>
          <a:xfrm>
            <a:off x="838200" y="6445026"/>
            <a:ext cx="4050254" cy="369332"/>
          </a:xfrm>
          <a:prstGeom prst="rect">
            <a:avLst/>
          </a:prstGeom>
          <a:noFill/>
        </p:spPr>
        <p:txBody>
          <a:bodyPr wrap="square" rtlCol="0">
            <a:spAutoFit/>
          </a:bodyPr>
          <a:lstStyle/>
          <a:p>
            <a:r>
              <a:rPr lang="fr-FR" dirty="0"/>
              <a:t>DOI: </a:t>
            </a:r>
            <a:r>
              <a:rPr lang="fr-FR" dirty="0">
                <a:hlinkClick r:id="rId3"/>
              </a:rPr>
              <a:t>10.1371/journal.pcbi.1010139</a:t>
            </a:r>
            <a:endParaRPr lang="en-AU" dirty="0"/>
          </a:p>
        </p:txBody>
      </p:sp>
      <p:sp>
        <p:nvSpPr>
          <p:cNvPr id="4" name="TextBox 3">
            <a:extLst>
              <a:ext uri="{FF2B5EF4-FFF2-40B4-BE49-F238E27FC236}">
                <a16:creationId xmlns:a16="http://schemas.microsoft.com/office/drawing/2014/main" id="{6E2A1461-3DC7-963F-EEEE-ADE847A69DDE}"/>
              </a:ext>
            </a:extLst>
          </p:cNvPr>
          <p:cNvSpPr txBox="1"/>
          <p:nvPr/>
        </p:nvSpPr>
        <p:spPr>
          <a:xfrm>
            <a:off x="7643447" y="1157045"/>
            <a:ext cx="4278924" cy="5693866"/>
          </a:xfrm>
          <a:prstGeom prst="rect">
            <a:avLst/>
          </a:prstGeom>
          <a:noFill/>
        </p:spPr>
        <p:txBody>
          <a:bodyPr wrap="square">
            <a:spAutoFit/>
          </a:bodyPr>
          <a:lstStyle/>
          <a:p>
            <a:r>
              <a:rPr lang="en-AU" sz="2800" b="1" dirty="0" err="1">
                <a:latin typeface="KaiTi" panose="02010609060101010101" pitchFamily="49" charset="-122"/>
                <a:ea typeface="KaiTi" panose="02010609060101010101" pitchFamily="49" charset="-122"/>
              </a:rPr>
              <a:t>规划</a:t>
            </a:r>
            <a:endParaRPr lang="en-AU" sz="2800" b="1" dirty="0">
              <a:latin typeface="KaiTi" panose="02010609060101010101" pitchFamily="49" charset="-122"/>
              <a:ea typeface="KaiTi" panose="02010609060101010101" pitchFamily="49" charset="-122"/>
            </a:endParaRPr>
          </a:p>
          <a:p>
            <a:r>
              <a:rPr lang="en-AU" sz="2000" b="1" dirty="0">
                <a:latin typeface="KaiTi" panose="02010609060101010101" pitchFamily="49" charset="-122"/>
                <a:ea typeface="KaiTi" panose="02010609060101010101" pitchFamily="49" charset="-122"/>
              </a:rPr>
              <a:t>1. </a:t>
            </a:r>
            <a:r>
              <a:rPr lang="en-AU" sz="2000" b="1" dirty="0" err="1">
                <a:latin typeface="KaiTi" panose="02010609060101010101" pitchFamily="49" charset="-122"/>
                <a:ea typeface="KaiTi" panose="02010609060101010101" pitchFamily="49" charset="-122"/>
              </a:rPr>
              <a:t>明确研究问题</a:t>
            </a:r>
            <a:endParaRPr lang="en-AU" sz="2000" b="1" dirty="0">
              <a:latin typeface="KaiTi" panose="02010609060101010101" pitchFamily="49" charset="-122"/>
              <a:ea typeface="KaiTi" panose="02010609060101010101" pitchFamily="49" charset="-122"/>
            </a:endParaRPr>
          </a:p>
          <a:p>
            <a:pPr marL="454025" indent="-454025"/>
            <a:r>
              <a:rPr lang="en-AU" sz="2000" b="1" dirty="0">
                <a:latin typeface="KaiTi" panose="02010609060101010101" pitchFamily="49" charset="-122"/>
                <a:ea typeface="KaiTi" panose="02010609060101010101" pitchFamily="49" charset="-122"/>
              </a:rPr>
              <a:t>2.</a:t>
            </a:r>
            <a:r>
              <a:rPr lang="zh-CN" altLang="en-US" sz="2000" b="1" dirty="0">
                <a:latin typeface="KaiTi" panose="02010609060101010101" pitchFamily="49" charset="-122"/>
                <a:ea typeface="KaiTi" panose="02010609060101010101" pitchFamily="49" charset="-122"/>
              </a:rPr>
              <a:t> </a:t>
            </a:r>
            <a:r>
              <a:rPr lang="ja-JP" altLang="en-US" sz="2000" b="1">
                <a:latin typeface="KaiTi" panose="02010609060101010101" pitchFamily="49" charset="-122"/>
                <a:ea typeface="KaiTi" panose="02010609060101010101" pitchFamily="49" charset="-122"/>
              </a:rPr>
              <a:t>编写并</a:t>
            </a:r>
            <a:r>
              <a:rPr lang="en-AU" sz="2000" b="1" dirty="0" err="1">
                <a:latin typeface="KaiTi" panose="02010609060101010101" pitchFamily="49" charset="-122"/>
                <a:ea typeface="KaiTi" panose="02010609060101010101" pitchFamily="49" charset="-122"/>
              </a:rPr>
              <a:t>注册研究方案</a:t>
            </a:r>
            <a:endParaRPr lang="en-AU" sz="2000" b="1" dirty="0">
              <a:latin typeface="KaiTi" panose="02010609060101010101" pitchFamily="49" charset="-122"/>
              <a:ea typeface="KaiTi" panose="02010609060101010101" pitchFamily="49" charset="-122"/>
            </a:endParaRPr>
          </a:p>
          <a:p>
            <a:r>
              <a:rPr lang="en-AU" sz="2000" b="1" dirty="0">
                <a:latin typeface="KaiTi" panose="02010609060101010101" pitchFamily="49" charset="-122"/>
                <a:ea typeface="KaiTi" panose="02010609060101010101" pitchFamily="49" charset="-122"/>
              </a:rPr>
              <a:t>3. </a:t>
            </a:r>
            <a:r>
              <a:rPr lang="en-AU" sz="2000" b="1" dirty="0" err="1">
                <a:latin typeface="KaiTi" panose="02010609060101010101" pitchFamily="49" charset="-122"/>
                <a:ea typeface="KaiTi" panose="02010609060101010101" pitchFamily="49" charset="-122"/>
              </a:rPr>
              <a:t>论证样本量</a:t>
            </a:r>
            <a:r>
              <a:rPr lang="ja-JP" altLang="en-US" sz="2000" b="1">
                <a:latin typeface="KaiTi" panose="02010609060101010101" pitchFamily="49" charset="-122"/>
                <a:ea typeface="KaiTi" panose="02010609060101010101" pitchFamily="49" charset="-122"/>
              </a:rPr>
              <a:t>的合理性 </a:t>
            </a:r>
            <a:endParaRPr lang="en-AU" sz="2000" b="1" dirty="0">
              <a:latin typeface="KaiTi" panose="02010609060101010101" pitchFamily="49" charset="-122"/>
              <a:ea typeface="KaiTi" panose="02010609060101010101" pitchFamily="49" charset="-122"/>
            </a:endParaRPr>
          </a:p>
          <a:p>
            <a:r>
              <a:rPr lang="en-AU" sz="2000" b="1" dirty="0">
                <a:latin typeface="KaiTi" panose="02010609060101010101" pitchFamily="49" charset="-122"/>
                <a:ea typeface="KaiTi" panose="02010609060101010101" pitchFamily="49" charset="-122"/>
              </a:rPr>
              <a:t>4. </a:t>
            </a:r>
            <a:r>
              <a:rPr lang="en-AU" sz="2000" b="1" dirty="0" err="1">
                <a:latin typeface="KaiTi" panose="02010609060101010101" pitchFamily="49" charset="-122"/>
                <a:ea typeface="KaiTi" panose="02010609060101010101" pitchFamily="49" charset="-122"/>
              </a:rPr>
              <a:t>撰写数据管理计划</a:t>
            </a:r>
            <a:endParaRPr lang="en-AU" sz="2000" b="1" dirty="0">
              <a:latin typeface="KaiTi" panose="02010609060101010101" pitchFamily="49" charset="-122"/>
              <a:ea typeface="KaiTi" panose="02010609060101010101" pitchFamily="49" charset="-122"/>
            </a:endParaRPr>
          </a:p>
          <a:p>
            <a:r>
              <a:rPr lang="en-AU" sz="2000" b="1" dirty="0">
                <a:latin typeface="KaiTi" panose="02010609060101010101" pitchFamily="49" charset="-122"/>
                <a:ea typeface="KaiTi" panose="02010609060101010101" pitchFamily="49" charset="-122"/>
              </a:rPr>
              <a:t>5. </a:t>
            </a:r>
            <a:r>
              <a:rPr lang="en-AU" sz="2000" b="1" dirty="0" err="1">
                <a:latin typeface="KaiTi" panose="02010609060101010101" pitchFamily="49" charset="-122"/>
                <a:ea typeface="KaiTi" panose="02010609060101010101" pitchFamily="49" charset="-122"/>
              </a:rPr>
              <a:t>减少偏差</a:t>
            </a:r>
            <a:endParaRPr lang="ja-JP" altLang="en-US" sz="2000" b="1">
              <a:latin typeface="KaiTi" panose="02010609060101010101" pitchFamily="49" charset="-122"/>
              <a:ea typeface="KaiTi" panose="02010609060101010101" pitchFamily="49" charset="-122"/>
            </a:endParaRPr>
          </a:p>
          <a:p>
            <a:endParaRPr lang="en-AU" sz="2000" b="1" dirty="0">
              <a:latin typeface="KaiTi" panose="02010609060101010101" pitchFamily="49" charset="-122"/>
              <a:ea typeface="KaiTi" panose="02010609060101010101" pitchFamily="49" charset="-122"/>
            </a:endParaRPr>
          </a:p>
          <a:p>
            <a:r>
              <a:rPr lang="ja-JP" altLang="en-US" sz="2800" b="1">
                <a:latin typeface="KaiTi" panose="02010609060101010101" pitchFamily="49" charset="-122"/>
                <a:ea typeface="KaiTi" panose="02010609060101010101" pitchFamily="49" charset="-122"/>
              </a:rPr>
              <a:t>执行</a:t>
            </a:r>
          </a:p>
          <a:p>
            <a:r>
              <a:rPr lang="en-US" altLang="ja-JP" sz="2000" b="1" dirty="0">
                <a:latin typeface="KaiTi" panose="02010609060101010101" pitchFamily="49" charset="-122"/>
                <a:ea typeface="KaiTi" panose="02010609060101010101" pitchFamily="49" charset="-122"/>
              </a:rPr>
              <a:t>6. </a:t>
            </a:r>
            <a:r>
              <a:rPr lang="ja-JP" altLang="en-US" sz="2000" b="1">
                <a:latin typeface="KaiTi" panose="02010609060101010101" pitchFamily="49" charset="-122"/>
                <a:ea typeface="KaiTi" panose="02010609060101010101" pitchFamily="49" charset="-122"/>
              </a:rPr>
              <a:t>避免可疑的研究实践</a:t>
            </a:r>
          </a:p>
          <a:p>
            <a:r>
              <a:rPr lang="en-US" altLang="ja-JP" sz="2000" b="1" dirty="0">
                <a:latin typeface="KaiTi" panose="02010609060101010101" pitchFamily="49" charset="-122"/>
                <a:ea typeface="KaiTi" panose="02010609060101010101" pitchFamily="49" charset="-122"/>
              </a:rPr>
              <a:t>7. </a:t>
            </a:r>
            <a:r>
              <a:rPr lang="ja-JP" altLang="en-US" sz="2000" b="1">
                <a:latin typeface="KaiTi" panose="02010609060101010101" pitchFamily="49" charset="-122"/>
                <a:ea typeface="KaiTi" panose="02010609060101010101" pitchFamily="49" charset="-122"/>
              </a:rPr>
              <a:t>谨慎解读统计显著性</a:t>
            </a:r>
          </a:p>
          <a:p>
            <a:r>
              <a:rPr lang="en-US" altLang="ja-JP" sz="2000" b="1" dirty="0">
                <a:latin typeface="KaiTi" panose="02010609060101010101" pitchFamily="49" charset="-122"/>
                <a:ea typeface="KaiTi" panose="02010609060101010101" pitchFamily="49" charset="-122"/>
              </a:rPr>
              <a:t>8. </a:t>
            </a:r>
            <a:r>
              <a:rPr lang="ja-JP" altLang="en-US" sz="2000" b="1">
                <a:latin typeface="KaiTi" panose="02010609060101010101" pitchFamily="49" charset="-122"/>
                <a:ea typeface="KaiTi" panose="02010609060101010101" pitchFamily="49" charset="-122"/>
              </a:rPr>
              <a:t>公开开放您的研究</a:t>
            </a:r>
            <a:endParaRPr lang="en-AU" altLang="ja-JP" sz="2000" b="1" dirty="0">
              <a:latin typeface="KaiTi" panose="02010609060101010101" pitchFamily="49" charset="-122"/>
              <a:ea typeface="KaiTi" panose="02010609060101010101" pitchFamily="49" charset="-122"/>
            </a:endParaRPr>
          </a:p>
          <a:p>
            <a:endParaRPr lang="ja-JP" altLang="en-US" sz="2000" b="1">
              <a:latin typeface="KaiTi" panose="02010609060101010101" pitchFamily="49" charset="-122"/>
              <a:ea typeface="KaiTi" panose="02010609060101010101" pitchFamily="49" charset="-122"/>
            </a:endParaRPr>
          </a:p>
          <a:p>
            <a:r>
              <a:rPr lang="ja-JP" altLang="en-US" sz="2800" b="1">
                <a:latin typeface="KaiTi" panose="02010609060101010101" pitchFamily="49" charset="-122"/>
                <a:ea typeface="KaiTi" panose="02010609060101010101" pitchFamily="49" charset="-122"/>
              </a:rPr>
              <a:t>报告</a:t>
            </a:r>
          </a:p>
          <a:p>
            <a:r>
              <a:rPr lang="en-US" altLang="ja-JP" sz="2000" b="1" dirty="0">
                <a:latin typeface="KaiTi" panose="02010609060101010101" pitchFamily="49" charset="-122"/>
                <a:ea typeface="KaiTi" panose="02010609060101010101" pitchFamily="49" charset="-122"/>
              </a:rPr>
              <a:t>9. </a:t>
            </a:r>
            <a:r>
              <a:rPr lang="ja-JP" altLang="en-US" sz="2000" b="1">
                <a:latin typeface="KaiTi" panose="02010609060101010101" pitchFamily="49" charset="-122"/>
                <a:ea typeface="KaiTi" panose="02010609060101010101" pitchFamily="49" charset="-122"/>
              </a:rPr>
              <a:t>报告所有发现</a:t>
            </a:r>
          </a:p>
          <a:p>
            <a:r>
              <a:rPr lang="en-US" altLang="ja-JP" sz="2000" b="1" dirty="0">
                <a:latin typeface="KaiTi" panose="02010609060101010101" pitchFamily="49" charset="-122"/>
                <a:ea typeface="KaiTi" panose="02010609060101010101" pitchFamily="49" charset="-122"/>
              </a:rPr>
              <a:t>10. </a:t>
            </a:r>
            <a:r>
              <a:rPr lang="ja-JP" altLang="en-US" sz="2000" b="1">
                <a:latin typeface="KaiTi" panose="02010609060101010101" pitchFamily="49" charset="-122"/>
                <a:ea typeface="KaiTi" panose="02010609060101010101" pitchFamily="49" charset="-122"/>
              </a:rPr>
              <a:t>遵循报告指南</a:t>
            </a:r>
            <a:endParaRPr lang="en-AU" sz="2000" b="1" dirty="0">
              <a:latin typeface="KaiTi" panose="02010609060101010101" pitchFamily="49" charset="-122"/>
              <a:ea typeface="KaiTi" panose="02010609060101010101" pitchFamily="49" charset="-122"/>
            </a:endParaRPr>
          </a:p>
          <a:p>
            <a:endParaRPr lang="en-AU" sz="2000" b="1" dirty="0">
              <a:latin typeface="KaiTi" panose="02010609060101010101" pitchFamily="49" charset="-122"/>
              <a:ea typeface="KaiTi" panose="02010609060101010101" pitchFamily="49" charset="-122"/>
            </a:endParaRPr>
          </a:p>
          <a:p>
            <a:endParaRPr lang="en-AU" sz="2000" b="1" dirty="0">
              <a:latin typeface="KaiTi" panose="02010609060101010101" pitchFamily="49" charset="-122"/>
              <a:ea typeface="KaiTi" panose="02010609060101010101" pitchFamily="49" charset="-122"/>
            </a:endParaRPr>
          </a:p>
        </p:txBody>
      </p:sp>
    </p:spTree>
    <p:extLst>
      <p:ext uri="{BB962C8B-B14F-4D97-AF65-F5344CB8AC3E}">
        <p14:creationId xmlns:p14="http://schemas.microsoft.com/office/powerpoint/2010/main" val="32694560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224B80-8EDB-B146-108D-EB46F9908400}"/>
              </a:ext>
            </a:extLst>
          </p:cNvPr>
          <p:cNvSpPr>
            <a:spLocks noGrp="1"/>
          </p:cNvSpPr>
          <p:nvPr>
            <p:ph type="title"/>
          </p:nvPr>
        </p:nvSpPr>
        <p:spPr>
          <a:xfrm>
            <a:off x="838200" y="341706"/>
            <a:ext cx="10515600" cy="762635"/>
          </a:xfrm>
        </p:spPr>
        <p:txBody>
          <a:bodyPr>
            <a:normAutofit fontScale="90000"/>
          </a:bodyPr>
          <a:lstStyle/>
          <a:p>
            <a:r>
              <a:rPr lang="en-AU" sz="4000" dirty="0">
                <a:solidFill>
                  <a:srgbClr val="002060"/>
                </a:solidFill>
              </a:rPr>
              <a:t>Rule 1. Specifying questions</a:t>
            </a:r>
            <a:r>
              <a:rPr lang="zh-CN" altLang="en-US" sz="4000" dirty="0">
                <a:solidFill>
                  <a:srgbClr val="002060"/>
                </a:solidFill>
              </a:rPr>
              <a:t> </a:t>
            </a:r>
            <a:br>
              <a:rPr lang="en-AU" altLang="zh-CN" dirty="0">
                <a:solidFill>
                  <a:srgbClr val="002060"/>
                </a:solidFill>
              </a:rPr>
            </a:br>
            <a:r>
              <a:rPr lang="zh-CN" altLang="en-US" b="1" dirty="0">
                <a:solidFill>
                  <a:srgbClr val="002060"/>
                </a:solidFill>
                <a:latin typeface="KaiTi" panose="02010609060101010101" pitchFamily="49" charset="-122"/>
                <a:ea typeface="KaiTi" panose="02010609060101010101" pitchFamily="49" charset="-122"/>
              </a:rPr>
              <a:t>规则 </a:t>
            </a:r>
            <a:r>
              <a:rPr lang="en-US" altLang="zh-CN" b="1" dirty="0">
                <a:solidFill>
                  <a:srgbClr val="002060"/>
                </a:solidFill>
                <a:latin typeface="KaiTi" panose="02010609060101010101" pitchFamily="49" charset="-122"/>
                <a:ea typeface="KaiTi" panose="02010609060101010101" pitchFamily="49" charset="-122"/>
              </a:rPr>
              <a:t>1. </a:t>
            </a:r>
            <a:r>
              <a:rPr lang="zh-CN" altLang="en-US" b="1" dirty="0">
                <a:solidFill>
                  <a:srgbClr val="002060"/>
                </a:solidFill>
                <a:latin typeface="KaiTi" panose="02010609060101010101" pitchFamily="49" charset="-122"/>
                <a:ea typeface="KaiTi" panose="02010609060101010101" pitchFamily="49" charset="-122"/>
              </a:rPr>
              <a:t>明确具体的问题</a:t>
            </a:r>
            <a:endParaRPr lang="en-AU" b="1" dirty="0">
              <a:solidFill>
                <a:srgbClr val="002060"/>
              </a:solidFill>
              <a:latin typeface="KaiTi" panose="02010609060101010101" pitchFamily="49" charset="-122"/>
              <a:ea typeface="KaiTi" panose="02010609060101010101" pitchFamily="49" charset="-122"/>
            </a:endParaRPr>
          </a:p>
        </p:txBody>
      </p:sp>
      <p:sp>
        <p:nvSpPr>
          <p:cNvPr id="3" name="Content Placeholder 2">
            <a:extLst>
              <a:ext uri="{FF2B5EF4-FFF2-40B4-BE49-F238E27FC236}">
                <a16:creationId xmlns:a16="http://schemas.microsoft.com/office/drawing/2014/main" id="{0738A181-3460-DA2A-BCED-06917B9794C8}"/>
              </a:ext>
            </a:extLst>
          </p:cNvPr>
          <p:cNvSpPr>
            <a:spLocks noGrp="1"/>
          </p:cNvSpPr>
          <p:nvPr>
            <p:ph idx="1"/>
          </p:nvPr>
        </p:nvSpPr>
        <p:spPr>
          <a:xfrm>
            <a:off x="838200" y="4501662"/>
            <a:ext cx="10515600" cy="2213377"/>
          </a:xfrm>
        </p:spPr>
        <p:txBody>
          <a:bodyPr>
            <a:normAutofit/>
          </a:bodyPr>
          <a:lstStyle/>
          <a:p>
            <a:r>
              <a:rPr lang="en-AU" sz="2400" dirty="0"/>
              <a:t>Two good examples of research questions:</a:t>
            </a:r>
          </a:p>
          <a:p>
            <a:pPr lvl="1"/>
            <a:r>
              <a:rPr lang="en-AU" sz="2000" dirty="0"/>
              <a:t>Does a higher job satisfaction mean that nurses wash their hands more?</a:t>
            </a:r>
          </a:p>
          <a:p>
            <a:pPr lvl="1"/>
            <a:r>
              <a:rPr lang="en-AU" sz="2000" dirty="0"/>
              <a:t>Does using a silver-coated dressing reduce wound infections in hospital compared with a standard dressing?</a:t>
            </a:r>
          </a:p>
          <a:p>
            <a:r>
              <a:rPr lang="en-AU" sz="2400" dirty="0"/>
              <a:t>Bad example:</a:t>
            </a:r>
          </a:p>
          <a:p>
            <a:pPr lvl="1"/>
            <a:r>
              <a:rPr lang="en-AU" sz="2000" dirty="0"/>
              <a:t>Does obesity shorten life?</a:t>
            </a:r>
          </a:p>
          <a:p>
            <a:endParaRPr lang="en-AU" sz="1800" dirty="0"/>
          </a:p>
        </p:txBody>
      </p:sp>
      <p:sp>
        <p:nvSpPr>
          <p:cNvPr id="4" name="Content Placeholder 2">
            <a:extLst>
              <a:ext uri="{FF2B5EF4-FFF2-40B4-BE49-F238E27FC236}">
                <a16:creationId xmlns:a16="http://schemas.microsoft.com/office/drawing/2014/main" id="{2D7732A6-E272-8DDB-0A3A-1AC5DF1D12A5}"/>
              </a:ext>
            </a:extLst>
          </p:cNvPr>
          <p:cNvSpPr txBox="1">
            <a:spLocks/>
          </p:cNvSpPr>
          <p:nvPr/>
        </p:nvSpPr>
        <p:spPr>
          <a:xfrm>
            <a:off x="744415" y="1502289"/>
            <a:ext cx="10515600" cy="260142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ja-JP" altLang="en-US" sz="3200" b="1">
                <a:latin typeface="KaiTi" panose="02010609060101010101" pitchFamily="49" charset="-122"/>
                <a:ea typeface="KaiTi" panose="02010609060101010101" pitchFamily="49" charset="-122"/>
              </a:rPr>
              <a:t>两个好的研究问题示例：</a:t>
            </a:r>
          </a:p>
          <a:p>
            <a:pPr lvl="1"/>
            <a:r>
              <a:rPr lang="ja-JP" altLang="en-US" sz="2800" b="1">
                <a:latin typeface="KaiTi" panose="02010609060101010101" pitchFamily="49" charset="-122"/>
                <a:ea typeface="KaiTi" panose="02010609060101010101" pitchFamily="49" charset="-122"/>
              </a:rPr>
              <a:t>更高的工作满意度是否意味着护士洗手更频繁？</a:t>
            </a:r>
          </a:p>
          <a:p>
            <a:pPr lvl="1"/>
            <a:r>
              <a:rPr lang="ja-JP" altLang="en-US" sz="2800" b="1">
                <a:latin typeface="KaiTi" panose="02010609060101010101" pitchFamily="49" charset="-122"/>
                <a:ea typeface="KaiTi" panose="02010609060101010101" pitchFamily="49" charset="-122"/>
              </a:rPr>
              <a:t>与标准敷料相比，使用银涂层敷料是否能减少医院伤口感染？</a:t>
            </a:r>
          </a:p>
          <a:p>
            <a:r>
              <a:rPr lang="ja-JP" altLang="en-US" sz="3200" b="1">
                <a:latin typeface="KaiTi" panose="02010609060101010101" pitchFamily="49" charset="-122"/>
                <a:ea typeface="KaiTi" panose="02010609060101010101" pitchFamily="49" charset="-122"/>
              </a:rPr>
              <a:t>不好的例子：</a:t>
            </a:r>
          </a:p>
          <a:p>
            <a:pPr lvl="1"/>
            <a:r>
              <a:rPr lang="ja-JP" altLang="en-US" sz="2800" b="1">
                <a:latin typeface="KaiTi" panose="02010609060101010101" pitchFamily="49" charset="-122"/>
                <a:ea typeface="KaiTi" panose="02010609060101010101" pitchFamily="49" charset="-122"/>
              </a:rPr>
              <a:t>肥胖会缩短寿命吗？</a:t>
            </a:r>
            <a:endParaRPr lang="en-AU" sz="1800" b="1" dirty="0">
              <a:latin typeface="KaiTi" panose="02010609060101010101" pitchFamily="49" charset="-122"/>
              <a:ea typeface="KaiTi" panose="02010609060101010101" pitchFamily="49" charset="-122"/>
            </a:endParaRPr>
          </a:p>
        </p:txBody>
      </p:sp>
    </p:spTree>
    <p:extLst>
      <p:ext uri="{BB962C8B-B14F-4D97-AF65-F5344CB8AC3E}">
        <p14:creationId xmlns:p14="http://schemas.microsoft.com/office/powerpoint/2010/main" val="3349893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22" presetClass="entr" presetSubtype="8" fill="hold" nodeType="withEffect">
                                  <p:stCondLst>
                                    <p:cond delay="0"/>
                                  </p:stCondLst>
                                  <p:childTnLst>
                                    <p:set>
                                      <p:cBhvr>
                                        <p:cTn id="10" dur="1" fill="hold">
                                          <p:stCondLst>
                                            <p:cond delay="0"/>
                                          </p:stCondLst>
                                        </p:cTn>
                                        <p:tgtEl>
                                          <p:spTgt spid="4">
                                            <p:txEl>
                                              <p:pRg st="3" end="3"/>
                                            </p:txEl>
                                          </p:spTgt>
                                        </p:tgtEl>
                                        <p:attrNameLst>
                                          <p:attrName>style.visibility</p:attrName>
                                        </p:attrNameLst>
                                      </p:cBhvr>
                                      <p:to>
                                        <p:strVal val="visible"/>
                                      </p:to>
                                    </p:set>
                                    <p:animEffect transition="in" filter="wipe(left)">
                                      <p:cBhvr>
                                        <p:cTn id="11" dur="500"/>
                                        <p:tgtEl>
                                          <p:spTgt spid="4">
                                            <p:txEl>
                                              <p:pRg st="3" end="3"/>
                                            </p:txEl>
                                          </p:spTgt>
                                        </p:tgtEl>
                                      </p:cBhvr>
                                    </p:animEffect>
                                  </p:childTnLst>
                                </p:cTn>
                              </p:par>
                              <p:par>
                                <p:cTn id="12" presetID="22" presetClass="entr" presetSubtype="8" fill="hold" nodeType="withEffect">
                                  <p:stCondLst>
                                    <p:cond delay="0"/>
                                  </p:stCondLst>
                                  <p:childTnLst>
                                    <p:set>
                                      <p:cBhvr>
                                        <p:cTn id="13" dur="1" fill="hold">
                                          <p:stCondLst>
                                            <p:cond delay="0"/>
                                          </p:stCondLst>
                                        </p:cTn>
                                        <p:tgtEl>
                                          <p:spTgt spid="4">
                                            <p:txEl>
                                              <p:pRg st="4" end="4"/>
                                            </p:txEl>
                                          </p:spTgt>
                                        </p:tgtEl>
                                        <p:attrNameLst>
                                          <p:attrName>style.visibility</p:attrName>
                                        </p:attrNameLst>
                                      </p:cBhvr>
                                      <p:to>
                                        <p:strVal val="visible"/>
                                      </p:to>
                                    </p:set>
                                    <p:animEffect transition="in" filter="wipe(left)">
                                      <p:cBhvr>
                                        <p:cTn id="14"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822</TotalTime>
  <Words>2691</Words>
  <Application>Microsoft Macintosh PowerPoint</Application>
  <PresentationFormat>Widescreen</PresentationFormat>
  <Paragraphs>260</Paragraphs>
  <Slides>28</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28</vt:i4>
      </vt:variant>
    </vt:vector>
  </HeadingPairs>
  <TitlesOfParts>
    <vt:vector size="36" baseType="lpstr">
      <vt:lpstr>inherit</vt:lpstr>
      <vt:lpstr>interfaceregular</vt:lpstr>
      <vt:lpstr>KaiTi</vt:lpstr>
      <vt:lpstr>Aptos</vt:lpstr>
      <vt:lpstr>Aptos Display</vt:lpstr>
      <vt:lpstr>Arial</vt:lpstr>
      <vt:lpstr>Tahoma</vt:lpstr>
      <vt:lpstr>Office Theme</vt:lpstr>
      <vt:lpstr>Simple rules for  good research practice</vt:lpstr>
      <vt:lpstr>Current state of research 科研现状</vt:lpstr>
      <vt:lpstr>PowerPoint Presentation</vt:lpstr>
      <vt:lpstr>Declaration of Helsinki  赫尔辛基宣言</vt:lpstr>
      <vt:lpstr>PowerPoint Presentation</vt:lpstr>
      <vt:lpstr>PowerPoint Presentation</vt:lpstr>
      <vt:lpstr>Growth of paper mills  论文工厂的生长</vt:lpstr>
      <vt:lpstr>Ten simple rules for good research practice 十条良好研究实践的简单规则</vt:lpstr>
      <vt:lpstr>Rule 1. Specifying questions  规则 1. 明确具体的问题</vt:lpstr>
      <vt:lpstr>PICOT for specifying questions</vt:lpstr>
      <vt:lpstr>PowerPoint Presentation</vt:lpstr>
      <vt:lpstr>Rule 1. Specifying questions  规则 1. 明确具体的问题</vt:lpstr>
      <vt:lpstr>Rule 1. Specifying questions  规则 1. 明确具体的问题</vt:lpstr>
      <vt:lpstr>Rule 2. Write and register a study protocol 规则 2. 编写并注册研究方案</vt:lpstr>
      <vt:lpstr>Rule 2. Write and register a study protocol 规则 2.编写并注册研究方案</vt:lpstr>
      <vt:lpstr>Rule 3. Justify your sample size 规则3. 论证样本量的合理性 </vt:lpstr>
      <vt:lpstr>Rule 3. Justify your sample size 规则3. 论证样本量的合理性 </vt:lpstr>
      <vt:lpstr>Rule 4. Write a data management plan 规则4. 撰写数据管理计划</vt:lpstr>
      <vt:lpstr>Rule 5: Reduce bias 规则5. 减少偏差</vt:lpstr>
      <vt:lpstr>Rule 6: Avoid questionable research practices 规则6.避免可疑的研究实践</vt:lpstr>
      <vt:lpstr>Rule 7. Be cautious with interpretations of statistical significance 规则 7. 谨慎解读统计显著性</vt:lpstr>
      <vt:lpstr>Rule 7. Be cautious with interpretations of statistical significance 规则 7. 谨慎解读统计显著性 </vt:lpstr>
      <vt:lpstr>Rule 8. Make your research open 规则8. 公开开放您的研究</vt:lpstr>
      <vt:lpstr>Rule 9. Report all findings 规则 9. 报告所有发现</vt:lpstr>
      <vt:lpstr>Rule 9. Report all findings     规则 9. 报告所有发现</vt:lpstr>
      <vt:lpstr>Rule 9. Report all findings 规则 9. 报告所有发现</vt:lpstr>
      <vt:lpstr>Rule 10. Follow reporting guidelines 规则10. 遵循报告指南</vt:lpstr>
      <vt:lpstr>Overarching goals  总体目标</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Adrian Barnett</dc:creator>
  <cp:lastModifiedBy>Alice Jones</cp:lastModifiedBy>
  <cp:revision>29</cp:revision>
  <cp:lastPrinted>2025-11-13T01:18:11Z</cp:lastPrinted>
  <dcterms:created xsi:type="dcterms:W3CDTF">2025-09-11T23:12:18Z</dcterms:created>
  <dcterms:modified xsi:type="dcterms:W3CDTF">2025-11-13T01:55:09Z</dcterms:modified>
</cp:coreProperties>
</file>